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69" r:id="rId2"/>
    <p:sldId id="266" r:id="rId3"/>
    <p:sldId id="268" r:id="rId4"/>
    <p:sldId id="270" r:id="rId5"/>
    <p:sldId id="259" r:id="rId6"/>
    <p:sldId id="267" r:id="rId7"/>
    <p:sldId id="264" r:id="rId8"/>
    <p:sldId id="263" r:id="rId9"/>
    <p:sldId id="265" r:id="rId10"/>
    <p:sldId id="271" r:id="rId11"/>
    <p:sldId id="262" r:id="rId12"/>
    <p:sldId id="272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0" d="100"/>
          <a:sy n="50" d="100"/>
        </p:scale>
        <p:origin x="-1267" y="-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701DF58-4376-4EE7-ABB5-4898783797E6}" type="datetimeFigureOut">
              <a:rPr lang="ru-RU" smtClean="0"/>
              <a:pPr/>
              <a:t>02.11.2022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C236613-B00E-4206-B37A-3834EDD876C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0420933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C236613-B00E-4206-B37A-3834EDD876C9}" type="slidenum">
              <a:rPr lang="ru-RU" smtClean="0"/>
              <a:pPr/>
              <a:t>11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61C087-A231-4F51-B2D0-C4717639A19F}" type="datetimeFigureOut">
              <a:rPr lang="ru-RU" smtClean="0"/>
              <a:pPr/>
              <a:t>02.11.2022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65ED56-8EE3-47CF-B93C-3203514EA94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61C087-A231-4F51-B2D0-C4717639A19F}" type="datetimeFigureOut">
              <a:rPr lang="ru-RU" smtClean="0"/>
              <a:pPr/>
              <a:t>02.11.2022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65ED56-8EE3-47CF-B93C-3203514EA94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61C087-A231-4F51-B2D0-C4717639A19F}" type="datetimeFigureOut">
              <a:rPr lang="ru-RU" smtClean="0"/>
              <a:pPr/>
              <a:t>02.11.2022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65ED56-8EE3-47CF-B93C-3203514EA94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61C087-A231-4F51-B2D0-C4717639A19F}" type="datetimeFigureOut">
              <a:rPr lang="ru-RU" smtClean="0"/>
              <a:pPr/>
              <a:t>02.11.2022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65ED56-8EE3-47CF-B93C-3203514EA94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61C087-A231-4F51-B2D0-C4717639A19F}" type="datetimeFigureOut">
              <a:rPr lang="ru-RU" smtClean="0"/>
              <a:pPr/>
              <a:t>02.11.2022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65ED56-8EE3-47CF-B93C-3203514EA94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61C087-A231-4F51-B2D0-C4717639A19F}" type="datetimeFigureOut">
              <a:rPr lang="ru-RU" smtClean="0"/>
              <a:pPr/>
              <a:t>02.11.2022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65ED56-8EE3-47CF-B93C-3203514EA94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61C087-A231-4F51-B2D0-C4717639A19F}" type="datetimeFigureOut">
              <a:rPr lang="ru-RU" smtClean="0"/>
              <a:pPr/>
              <a:t>02.11.2022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65ED56-8EE3-47CF-B93C-3203514EA94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61C087-A231-4F51-B2D0-C4717639A19F}" type="datetimeFigureOut">
              <a:rPr lang="ru-RU" smtClean="0"/>
              <a:pPr/>
              <a:t>02.11.2022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65ED56-8EE3-47CF-B93C-3203514EA94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61C087-A231-4F51-B2D0-C4717639A19F}" type="datetimeFigureOut">
              <a:rPr lang="ru-RU" smtClean="0"/>
              <a:pPr/>
              <a:t>02.11.2022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65ED56-8EE3-47CF-B93C-3203514EA94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61C087-A231-4F51-B2D0-C4717639A19F}" type="datetimeFigureOut">
              <a:rPr lang="ru-RU" smtClean="0"/>
              <a:pPr/>
              <a:t>02.11.2022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65ED56-8EE3-47CF-B93C-3203514EA94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61C087-A231-4F51-B2D0-C4717639A19F}" type="datetimeFigureOut">
              <a:rPr lang="ru-RU" smtClean="0"/>
              <a:pPr/>
              <a:t>02.11.2022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65ED56-8EE3-47CF-B93C-3203514EA94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61C087-A231-4F51-B2D0-C4717639A19F}" type="datetimeFigureOut">
              <a:rPr lang="ru-RU" smtClean="0"/>
              <a:pPr/>
              <a:t>02.11.2022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65ED56-8EE3-47CF-B93C-3203514EA945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8.jpeg"/><Relationship Id="rId4" Type="http://schemas.openxmlformats.org/officeDocument/2006/relationships/image" Target="../media/image17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jpeg"/><Relationship Id="rId4" Type="http://schemas.openxmlformats.org/officeDocument/2006/relationships/image" Target="../media/image5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5.jpeg"/><Relationship Id="rId5" Type="http://schemas.openxmlformats.org/officeDocument/2006/relationships/image" Target="../media/image14.jpeg"/><Relationship Id="rId4" Type="http://schemas.openxmlformats.org/officeDocument/2006/relationships/image" Target="../media/image13.jpe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https://ds05.infourok.ru/uploads/ex/134b/0004ce3a-f8052423/img1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324544" y="0"/>
            <a:ext cx="9468544" cy="6858001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962674"/>
          </a:xfrm>
        </p:spPr>
        <p:txBody>
          <a:bodyPr>
            <a:normAutofit/>
          </a:bodyPr>
          <a:lstStyle/>
          <a:p>
            <a:pPr algn="r"/>
            <a:r>
              <a:rPr lang="ru-RU" sz="40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0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0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«Игры спортивного тимбилдинга плюсы и минусы ДОО»</a:t>
            </a:r>
            <a:br>
              <a:rPr lang="ru-RU" sz="40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0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kumimoji="0" lang="ru-RU" sz="2800" b="1" i="0" u="none" strike="noStrike" kern="1200" cap="none" spc="0" normalizeH="0" baseline="0" noProof="0" dirty="0">
                <a:ln>
                  <a:noFill/>
                </a:ln>
                <a:solidFill>
                  <a:srgbClr val="C0504D">
                    <a:lumMod val="7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Воспитатель МБДОУ№72</a:t>
            </a:r>
            <a:br>
              <a:rPr kumimoji="0" lang="ru-RU" sz="2800" b="1" i="0" u="none" strike="noStrike" kern="1200" cap="none" spc="0" normalizeH="0" baseline="0" noProof="0" dirty="0">
                <a:ln>
                  <a:noFill/>
                </a:ln>
                <a:solidFill>
                  <a:srgbClr val="C0504D">
                    <a:lumMod val="7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</a:br>
            <a:r>
              <a:rPr kumimoji="0" lang="ru-RU" sz="2800" b="1" i="0" u="none" strike="noStrike" kern="1200" cap="none" spc="0" normalizeH="0" baseline="0" noProof="0" dirty="0">
                <a:ln>
                  <a:noFill/>
                </a:ln>
                <a:solidFill>
                  <a:srgbClr val="C0504D">
                    <a:lumMod val="7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«Алёнушка» </a:t>
            </a:r>
            <a:r>
              <a:rPr lang="ru-RU" sz="2800" b="1" dirty="0" err="1" smtClean="0">
                <a:solidFill>
                  <a:srgbClr val="C0504D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Похолкова</a:t>
            </a:r>
            <a:r>
              <a:rPr lang="ru-RU" sz="2800" b="1" dirty="0" smtClean="0">
                <a:solidFill>
                  <a:srgbClr val="C0504D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Т.А.</a:t>
            </a:r>
            <a:r>
              <a:rPr kumimoji="0" lang="ru-RU" sz="4400" b="1" i="0" u="none" strike="noStrike" kern="1200" cap="none" spc="0" normalizeH="0" baseline="0" noProof="0" dirty="0">
                <a:ln>
                  <a:noFill/>
                </a:ln>
                <a:solidFill>
                  <a:srgbClr val="C0504D">
                    <a:lumMod val="75000"/>
                  </a:srgbClr>
                </a:solidFill>
                <a:effectLst/>
                <a:uLnTx/>
                <a:uFillTx/>
                <a:latin typeface="Calibri"/>
                <a:ea typeface="+mj-ea"/>
                <a:cs typeface="+mj-cs"/>
              </a:rPr>
              <a:t/>
            </a:r>
            <a:br>
              <a:rPr kumimoji="0" lang="ru-RU" sz="4400" b="1" i="0" u="none" strike="noStrike" kern="1200" cap="none" spc="0" normalizeH="0" baseline="0" noProof="0" dirty="0">
                <a:ln>
                  <a:noFill/>
                </a:ln>
                <a:solidFill>
                  <a:srgbClr val="C0504D">
                    <a:lumMod val="75000"/>
                  </a:srgbClr>
                </a:solidFill>
                <a:effectLst/>
                <a:uLnTx/>
                <a:uFillTx/>
                <a:latin typeface="Calibri"/>
                <a:ea typeface="+mj-ea"/>
                <a:cs typeface="+mj-cs"/>
              </a:rPr>
            </a:br>
            <a:endParaRPr lang="ru-RU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E72BD110-B141-4EFE-9E60-78C68430FF6D}"/>
              </a:ext>
            </a:extLst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022762" y="13252"/>
            <a:ext cx="3098475" cy="2484643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s://ds05.infourok.ru/uploads/ex/134b/0004ce3a-f8052423/img11.jpg">
            <a:extLst>
              <a:ext uri="{FF2B5EF4-FFF2-40B4-BE49-F238E27FC236}">
                <a16:creationId xmlns:a16="http://schemas.microsoft.com/office/drawing/2014/main" xmlns="" id="{13363AEF-6F11-41A2-9B99-D322E31C761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160" y="-1"/>
            <a:ext cx="9468544" cy="6858001"/>
          </a:xfrm>
          <a:prstGeom prst="rect">
            <a:avLst/>
          </a:prstGeom>
          <a:noFill/>
        </p:spPr>
      </p:pic>
      <p:pic>
        <p:nvPicPr>
          <p:cNvPr id="3" name="Рисунок 2">
            <a:extLst>
              <a:ext uri="{FF2B5EF4-FFF2-40B4-BE49-F238E27FC236}">
                <a16:creationId xmlns:a16="http://schemas.microsoft.com/office/drawing/2014/main" xmlns="" id="{58B88589-CF87-4237-9991-A3738A565DC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79512" y="260648"/>
            <a:ext cx="4536504" cy="3059351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5" name="Рисунок 4">
            <a:extLst>
              <a:ext uri="{FF2B5EF4-FFF2-40B4-BE49-F238E27FC236}">
                <a16:creationId xmlns:a16="http://schemas.microsoft.com/office/drawing/2014/main" xmlns="" id="{C09B3342-57C8-42FD-A442-9FE39601556E}"/>
              </a:ext>
            </a:extLst>
          </p:cNvPr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4797066" y="295780"/>
            <a:ext cx="4657725" cy="310515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6" name="Рисунок 5">
            <a:extLst>
              <a:ext uri="{FF2B5EF4-FFF2-40B4-BE49-F238E27FC236}">
                <a16:creationId xmlns:a16="http://schemas.microsoft.com/office/drawing/2014/main" xmlns="" id="{346139CD-54FB-494F-A489-CA62E02EC7F1}"/>
              </a:ext>
            </a:extLst>
          </p:cNvPr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2173467" y="3212980"/>
            <a:ext cx="4797065" cy="3597799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</p:spTree>
    <p:extLst>
      <p:ext uri="{BB962C8B-B14F-4D97-AF65-F5344CB8AC3E}">
        <p14:creationId xmlns:p14="http://schemas.microsoft.com/office/powerpoint/2010/main" xmlns="" val="187929171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s://ds05.infourok.ru/uploads/ex/134b/0004ce3a-f8052423/img11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-324544" y="0"/>
            <a:ext cx="9468544" cy="6858001"/>
          </a:xfrm>
          <a:prstGeom prst="rect">
            <a:avLst/>
          </a:prstGeom>
          <a:noFill/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88640"/>
            <a:ext cx="8686800" cy="6480720"/>
          </a:xfrm>
        </p:spPr>
        <p:txBody>
          <a:bodyPr>
            <a:normAutofit lnSpcReduction="10000"/>
          </a:bodyPr>
          <a:lstStyle/>
          <a:p>
            <a:pPr algn="ctr">
              <a:buNone/>
            </a:pPr>
            <a:r>
              <a:rPr lang="ru-RU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Ожидаемые результаты использования </a:t>
            </a:r>
            <a:r>
              <a:rPr lang="ru-RU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тимбилдинга</a:t>
            </a:r>
            <a:r>
              <a:rPr lang="ru-RU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dirty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buNone/>
            </a:pPr>
            <a:r>
              <a:rPr lang="ru-RU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Повышение заинтересованности детей и взрослых к занятиям физической культурой</a:t>
            </a:r>
          </a:p>
          <a:p>
            <a:pPr algn="ctr">
              <a:buNone/>
            </a:pPr>
            <a:r>
              <a:rPr lang="ru-RU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Проведение мероприятий спортивно-игровой направленности с использованием командных игр.</a:t>
            </a:r>
          </a:p>
          <a:p>
            <a:pPr algn="ctr">
              <a:buNone/>
            </a:pPr>
            <a:r>
              <a:rPr lang="ru-RU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Таким образом, детский тимбилдинг превращается из простого активного времяпровождения в увлекательный и мощный инструмент, закладывающий фундамент психологически стабильного и успешного человека в будущем. </a:t>
            </a:r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s://ds05.infourok.ru/uploads/ex/134b/0004ce3a-f8052423/img11.jpg">
            <a:extLst>
              <a:ext uri="{FF2B5EF4-FFF2-40B4-BE49-F238E27FC236}">
                <a16:creationId xmlns:a16="http://schemas.microsoft.com/office/drawing/2014/main" xmlns="" id="{13363AEF-6F11-41A2-9B99-D322E31C761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1"/>
            <a:ext cx="9468544" cy="685800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026" name="Picture 2" descr="C:\Users\Admin\Documents\1\стелефона 2\25 октября\IMG_20191024_171544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195736" y="872715"/>
            <a:ext cx="6816757" cy="5112568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32146689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https://ds05.infourok.ru/uploads/ex/134b/0004ce3a-f8052423/img1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7668"/>
            <a:ext cx="9468544" cy="6858001"/>
          </a:xfrm>
          <a:prstGeom prst="rect">
            <a:avLst/>
          </a:prstGeom>
          <a:noFill/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619672" y="260647"/>
            <a:ext cx="7524328" cy="4042103"/>
          </a:xfrm>
        </p:spPr>
        <p:txBody>
          <a:bodyPr>
            <a:normAutofit fontScale="70000" lnSpcReduction="20000"/>
          </a:bodyPr>
          <a:lstStyle/>
          <a:p>
            <a:pPr algn="ctr">
              <a:buNone/>
            </a:pPr>
            <a:r>
              <a:rPr lang="ru-RU" dirty="0">
                <a:solidFill>
                  <a:schemeClr val="accent6">
                    <a:lumMod val="50000"/>
                  </a:schemeClr>
                </a:solidFill>
              </a:rPr>
              <a:t>В последние годы   умение работать в команде имеет большое значение практически во всех сферах   деятельности современного общества. Команды сопровождают деятельность человека   изо дня в день, и для многих областей производственной и частной жизни они становятся неотъемлемой их частью. Детские сады не исключение. </a:t>
            </a:r>
          </a:p>
          <a:p>
            <a:pPr algn="ctr">
              <a:buNone/>
            </a:pPr>
            <a:r>
              <a:rPr lang="ru-RU" dirty="0">
                <a:solidFill>
                  <a:schemeClr val="accent6">
                    <a:lumMod val="50000"/>
                  </a:schemeClr>
                </a:solidFill>
              </a:rPr>
              <a:t>Одной из актуальной проблемой современной педагогике является:</a:t>
            </a:r>
          </a:p>
          <a:p>
            <a:pPr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>
                <a:solidFill>
                  <a:schemeClr val="accent6">
                    <a:lumMod val="50000"/>
                  </a:schemeClr>
                </a:solidFill>
              </a:rPr>
              <a:t>1. Проблема готовности ребёнка к различным видам деятельности </a:t>
            </a:r>
          </a:p>
          <a:p>
            <a:pPr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>
                <a:solidFill>
                  <a:schemeClr val="accent6">
                    <a:lumMod val="50000"/>
                  </a:schemeClr>
                </a:solidFill>
              </a:rPr>
              <a:t>2. Творческое выполнение конкретных жизненных задач;</a:t>
            </a:r>
          </a:p>
          <a:p>
            <a:pPr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>
                <a:solidFill>
                  <a:schemeClr val="accent6">
                    <a:lumMod val="50000"/>
                  </a:schemeClr>
                </a:solidFill>
              </a:rPr>
              <a:t>3. Готовность к труду и жизни в обществе.</a:t>
            </a:r>
          </a:p>
          <a:p>
            <a:endParaRPr lang="ru-RU" dirty="0"/>
          </a:p>
        </p:txBody>
      </p:sp>
      <p:pic>
        <p:nvPicPr>
          <p:cNvPr id="2" name="Рисунок 1">
            <a:extLst>
              <a:ext uri="{FF2B5EF4-FFF2-40B4-BE49-F238E27FC236}">
                <a16:creationId xmlns:a16="http://schemas.microsoft.com/office/drawing/2014/main" xmlns="" id="{DCDA918C-64E9-4D1B-8B1A-EE5D602E1CE2}"/>
              </a:ext>
            </a:extLst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192" y="4165195"/>
            <a:ext cx="4133446" cy="2822693"/>
          </a:xfrm>
          <a:prstGeom prst="rect">
            <a:avLst/>
          </a:prstGeom>
        </p:spPr>
      </p:pic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75A8AA07-2CA8-471E-BE24-AE20F6495BB0}"/>
              </a:ext>
            </a:extLst>
          </p:cNvPr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4678163" y="4165196"/>
            <a:ext cx="4250855" cy="2576172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https://ds05.infourok.ru/uploads/ex/134b/0004ce3a-f8052423/img1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391" y="0"/>
            <a:ext cx="9468544" cy="6858001"/>
          </a:xfrm>
          <a:prstGeom prst="rect">
            <a:avLst/>
          </a:prstGeom>
          <a:noFill/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43608" y="836712"/>
            <a:ext cx="7643192" cy="5289451"/>
          </a:xfrm>
        </p:spPr>
        <p:txBody>
          <a:bodyPr>
            <a:normAutofit fontScale="85000" lnSpcReduction="10000"/>
          </a:bodyPr>
          <a:lstStyle/>
          <a:p>
            <a:pPr algn="ctr">
              <a:buNone/>
            </a:pPr>
            <a:r>
              <a:rPr lang="ru-RU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своей профессиональной практической деятельности, мы отметили, что многие дети старшего дошкольного возраста при проведении спортивных игр не умеют работать в команде, договариваться, соблюдать правила при выполнении различных заданий, неточно воспринимают предложенную инструкцию.</a:t>
            </a:r>
          </a:p>
          <a:p>
            <a:pPr algn="ctr"/>
            <a:r>
              <a:rPr lang="ru-RU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Так возникла идея внедрения элементов тимбилдинга в физкультурно-оздоровительную деятельность нашего учреждения, в связи с этим был разработан проект </a:t>
            </a:r>
          </a:p>
          <a:p>
            <a:pPr marL="0" indent="0" algn="ctr">
              <a:buNone/>
            </a:pPr>
            <a:r>
              <a:rPr lang="ru-RU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«Детский тимбилдинг»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https://ds05.infourok.ru/uploads/ex/134b/0004ce3a-f8052423/img1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324544" y="0"/>
            <a:ext cx="9468544" cy="6858001"/>
          </a:xfrm>
          <a:prstGeom prst="rect">
            <a:avLst/>
          </a:prstGeom>
          <a:noFill/>
        </p:spPr>
      </p:pic>
      <p:pic>
        <p:nvPicPr>
          <p:cNvPr id="6" name="Рисунок 5">
            <a:extLst>
              <a:ext uri="{FF2B5EF4-FFF2-40B4-BE49-F238E27FC236}">
                <a16:creationId xmlns:a16="http://schemas.microsoft.com/office/drawing/2014/main" xmlns="" id="{8423705D-6DB7-404E-9D4C-C6A6131026CE}"/>
              </a:ext>
            </a:extLst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627784" y="3212976"/>
            <a:ext cx="6084168" cy="3417591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</p:spTree>
    <p:extLst>
      <p:ext uri="{BB962C8B-B14F-4D97-AF65-F5344CB8AC3E}">
        <p14:creationId xmlns:p14="http://schemas.microsoft.com/office/powerpoint/2010/main" xmlns="" val="12870954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https://ds05.infourok.ru/uploads/ex/134b/0004ce3a-f8052423/img1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324544" y="0"/>
            <a:ext cx="9468544" cy="6858001"/>
          </a:xfrm>
          <a:prstGeom prst="rect">
            <a:avLst/>
          </a:prstGeom>
          <a:noFill/>
        </p:spPr>
      </p:pic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17836393-A45B-4F17-8EA9-BBE44691BB18}"/>
              </a:ext>
            </a:extLst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-180528" y="188640"/>
            <a:ext cx="4536504" cy="3528392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5" name="Рисунок 4">
            <a:extLst>
              <a:ext uri="{FF2B5EF4-FFF2-40B4-BE49-F238E27FC236}">
                <a16:creationId xmlns:a16="http://schemas.microsoft.com/office/drawing/2014/main" xmlns="" id="{34727FB6-B95C-4ABA-88FB-B18819AA0829}"/>
              </a:ext>
            </a:extLst>
          </p:cNvPr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4486001" y="188640"/>
            <a:ext cx="4569596" cy="342038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6" name="Рисунок 5">
            <a:extLst>
              <a:ext uri="{FF2B5EF4-FFF2-40B4-BE49-F238E27FC236}">
                <a16:creationId xmlns:a16="http://schemas.microsoft.com/office/drawing/2014/main" xmlns="" id="{3E31BB23-524C-461E-85D5-23A441AC21AB}"/>
              </a:ext>
            </a:extLst>
          </p:cNvPr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1152450" y="3140968"/>
            <a:ext cx="6407052" cy="3598961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https://ds05.infourok.ru/uploads/ex/134b/0004ce3a-f8052423/img1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468544" cy="6858001"/>
          </a:xfrm>
          <a:prstGeom prst="rect">
            <a:avLst/>
          </a:prstGeom>
          <a:noFill/>
        </p:spPr>
      </p:pic>
      <p:sp>
        <p:nvSpPr>
          <p:cNvPr id="5" name="Заголовок 1"/>
          <p:cNvSpPr>
            <a:spLocks noGrp="1"/>
          </p:cNvSpPr>
          <p:nvPr>
            <p:ph idx="1"/>
          </p:nvPr>
        </p:nvSpPr>
        <p:spPr>
          <a:xfrm>
            <a:off x="457200" y="404664"/>
            <a:ext cx="8686800" cy="612068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Оборудование</a:t>
            </a:r>
          </a:p>
          <a:p>
            <a:pPr marL="0" indent="0" algn="ctr">
              <a:buNone/>
            </a:pPr>
            <a:endParaRPr lang="ru-RU" b="1" dirty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Рисунок 1">
            <a:extLst>
              <a:ext uri="{FF2B5EF4-FFF2-40B4-BE49-F238E27FC236}">
                <a16:creationId xmlns:a16="http://schemas.microsoft.com/office/drawing/2014/main" xmlns="" id="{B6B84D46-98E4-4755-871A-D2E7B24194AC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/>
          <a:srcRect r="38" b="12"/>
          <a:stretch/>
        </p:blipFill>
        <p:spPr>
          <a:xfrm>
            <a:off x="481946" y="908720"/>
            <a:ext cx="3072305" cy="436932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3" name="Рисунок 2">
            <a:extLst>
              <a:ext uri="{FF2B5EF4-FFF2-40B4-BE49-F238E27FC236}">
                <a16:creationId xmlns:a16="http://schemas.microsoft.com/office/drawing/2014/main" xmlns="" id="{B8D32075-7191-4F35-B633-B5AD4D9338EF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print"/>
          <a:srcRect b="-56"/>
          <a:stretch/>
        </p:blipFill>
        <p:spPr>
          <a:xfrm>
            <a:off x="3807378" y="2132856"/>
            <a:ext cx="5027916" cy="2325043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https://ds05.infourok.ru/uploads/ex/134b/0004ce3a-f8052423/img1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324544" y="0"/>
            <a:ext cx="9468544" cy="6858001"/>
          </a:xfrm>
          <a:prstGeom prst="rect">
            <a:avLst/>
          </a:prstGeom>
          <a:noFill/>
        </p:spPr>
      </p:pic>
      <p:pic>
        <p:nvPicPr>
          <p:cNvPr id="5" name="Рисунок 4">
            <a:extLst>
              <a:ext uri="{FF2B5EF4-FFF2-40B4-BE49-F238E27FC236}">
                <a16:creationId xmlns:a16="http://schemas.microsoft.com/office/drawing/2014/main" xmlns="" id="{1C1502AE-4447-4B33-82B5-FA8AD8CEAAA7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/>
          <a:srcRect b="30"/>
          <a:stretch/>
        </p:blipFill>
        <p:spPr>
          <a:xfrm>
            <a:off x="-180528" y="116632"/>
            <a:ext cx="4888770" cy="352612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6" name="Рисунок 5">
            <a:extLst>
              <a:ext uri="{FF2B5EF4-FFF2-40B4-BE49-F238E27FC236}">
                <a16:creationId xmlns:a16="http://schemas.microsoft.com/office/drawing/2014/main" xmlns="" id="{A722FDB9-C703-4FCD-9D6B-1A00254A2FE1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print"/>
          <a:srcRect b="70"/>
          <a:stretch/>
        </p:blipFill>
        <p:spPr>
          <a:xfrm>
            <a:off x="5004048" y="764704"/>
            <a:ext cx="3209925" cy="5158904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s://ds05.infourok.ru/uploads/ex/134b/0004ce3a-f8052423/img11.jpg">
            <a:extLst>
              <a:ext uri="{FF2B5EF4-FFF2-40B4-BE49-F238E27FC236}">
                <a16:creationId xmlns:a16="http://schemas.microsoft.com/office/drawing/2014/main" xmlns="" id="{13363AEF-6F11-41A2-9B99-D322E31C761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468544" cy="6858001"/>
          </a:xfrm>
          <a:prstGeom prst="rect">
            <a:avLst/>
          </a:prstGeom>
          <a:noFill/>
        </p:spPr>
      </p:pic>
      <p:pic>
        <p:nvPicPr>
          <p:cNvPr id="5" name="Рисунок 4">
            <a:extLst>
              <a:ext uri="{FF2B5EF4-FFF2-40B4-BE49-F238E27FC236}">
                <a16:creationId xmlns:a16="http://schemas.microsoft.com/office/drawing/2014/main" xmlns="" id="{7F2A19DB-C5F3-4899-A442-ACDD3308E5A5}"/>
              </a:ext>
            </a:extLst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732240" y="0"/>
            <a:ext cx="2590154" cy="4608512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7" name="Рисунок 6">
            <a:extLst>
              <a:ext uri="{FF2B5EF4-FFF2-40B4-BE49-F238E27FC236}">
                <a16:creationId xmlns:a16="http://schemas.microsoft.com/office/drawing/2014/main" xmlns="" id="{9C8F8BD5-B030-49AF-8844-433B923A5486}"/>
              </a:ext>
            </a:extLst>
          </p:cNvPr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625810" y="0"/>
            <a:ext cx="2960280" cy="4843765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11" name="Рисунок 10">
            <a:extLst>
              <a:ext uri="{FF2B5EF4-FFF2-40B4-BE49-F238E27FC236}">
                <a16:creationId xmlns:a16="http://schemas.microsoft.com/office/drawing/2014/main" xmlns="" id="{5AC569CA-B6DD-4042-BD8E-4B96E0F13987}"/>
              </a:ext>
            </a:extLst>
          </p:cNvPr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b="-27"/>
          <a:stretch/>
        </p:blipFill>
        <p:spPr>
          <a:xfrm>
            <a:off x="102247" y="476672"/>
            <a:ext cx="3205384" cy="2736304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13" name="Рисунок 12">
            <a:extLst>
              <a:ext uri="{FF2B5EF4-FFF2-40B4-BE49-F238E27FC236}">
                <a16:creationId xmlns:a16="http://schemas.microsoft.com/office/drawing/2014/main" xmlns="" id="{99B148A1-D4D3-4416-BC1D-17349DA37C86}"/>
              </a:ext>
            </a:extLst>
          </p:cNvPr>
          <p:cNvPicPr>
            <a:picLocks noChangeAspect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r="-62"/>
          <a:stretch/>
        </p:blipFill>
        <p:spPr>
          <a:xfrm>
            <a:off x="743356" y="3302442"/>
            <a:ext cx="2137590" cy="3480048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s://ds05.infourok.ru/uploads/ex/134b/0004ce3a-f8052423/img1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324544" y="-1"/>
            <a:ext cx="9468544" cy="6858001"/>
          </a:xfrm>
          <a:prstGeom prst="rect">
            <a:avLst/>
          </a:prstGeom>
          <a:noFill/>
        </p:spPr>
      </p:pic>
      <p:sp>
        <p:nvSpPr>
          <p:cNvPr id="5" name="Объект 4">
            <a:extLst>
              <a:ext uri="{FF2B5EF4-FFF2-40B4-BE49-F238E27FC236}">
                <a16:creationId xmlns:a16="http://schemas.microsoft.com/office/drawing/2014/main" xmlns="" id="{C2E4EBF3-9C34-4879-B8BC-6E4ABB3519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47664" y="764704"/>
            <a:ext cx="7139136" cy="5328592"/>
          </a:xfrm>
        </p:spPr>
        <p:txBody>
          <a:bodyPr>
            <a:normAutofit fontScale="55000" lnSpcReduction="20000"/>
          </a:bodyPr>
          <a:lstStyle/>
          <a:p>
            <a:pPr algn="ctr" fontAlgn="base"/>
            <a:r>
              <a:rPr lang="ru-RU" sz="3800" b="1" i="0" cap="all" dirty="0">
                <a:solidFill>
                  <a:schemeClr val="accent6">
                    <a:lumMod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ТИМБИЛДИНГ: МИНУСЫ</a:t>
            </a:r>
          </a:p>
          <a:p>
            <a:pPr algn="just" fontAlgn="base">
              <a:buFont typeface="Arial" panose="020B0604020202020204" pitchFamily="34" charset="0"/>
              <a:buChar char="•"/>
            </a:pPr>
            <a:r>
              <a:rPr lang="ru-RU" sz="3800" b="0" i="0" dirty="0">
                <a:solidFill>
                  <a:schemeClr val="accent6">
                    <a:lumMod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наличие риска получения физических и психологических травм;</a:t>
            </a:r>
          </a:p>
          <a:p>
            <a:pPr algn="just" fontAlgn="base">
              <a:buFont typeface="Arial" panose="020B0604020202020204" pitchFamily="34" charset="0"/>
              <a:buChar char="•"/>
            </a:pPr>
            <a:r>
              <a:rPr lang="ru-RU" sz="3800" b="0" i="0" dirty="0">
                <a:solidFill>
                  <a:schemeClr val="accent6">
                    <a:lumMod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слишком длительное, бурное и сопровождающееся конфликтами обсуждение негативных моментов, произошедших на мероприятии;</a:t>
            </a:r>
          </a:p>
          <a:p>
            <a:pPr algn="just" fontAlgn="base">
              <a:buFont typeface="Arial" panose="020B0604020202020204" pitchFamily="34" charset="0"/>
              <a:buChar char="•"/>
            </a:pPr>
            <a:r>
              <a:rPr lang="ru-RU" sz="3800" b="0" i="0" dirty="0">
                <a:solidFill>
                  <a:schemeClr val="accent6">
                    <a:lumMod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снижение самооценки у некоторых детей, которое станет следствием неудач в процессе прохождения препятствий.</a:t>
            </a:r>
          </a:p>
          <a:p>
            <a:pPr algn="ctr" fontAlgn="base"/>
            <a:r>
              <a:rPr lang="ru-RU" sz="3800" b="1" i="0" cap="all" dirty="0">
                <a:solidFill>
                  <a:schemeClr val="accent6">
                    <a:lumMod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ТИМБИЛДИНГ: ПЛЮСЫ</a:t>
            </a:r>
          </a:p>
          <a:p>
            <a:pPr algn="just" fontAlgn="base">
              <a:buFont typeface="Arial" panose="020B0604020202020204" pitchFamily="34" charset="0"/>
              <a:buChar char="•"/>
            </a:pPr>
            <a:r>
              <a:rPr lang="ru-RU" sz="3800" b="0" i="0" dirty="0">
                <a:solidFill>
                  <a:schemeClr val="accent6">
                    <a:lumMod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получение детьми психологической разгрузки;</a:t>
            </a:r>
          </a:p>
          <a:p>
            <a:pPr algn="just" fontAlgn="base">
              <a:buFont typeface="Arial" panose="020B0604020202020204" pitchFamily="34" charset="0"/>
              <a:buChar char="•"/>
            </a:pPr>
            <a:r>
              <a:rPr lang="ru-RU" sz="3800" b="0" i="0" dirty="0">
                <a:solidFill>
                  <a:schemeClr val="accent6">
                    <a:lumMod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достижение сплоченности детского коллектива;</a:t>
            </a:r>
          </a:p>
          <a:p>
            <a:pPr algn="just" fontAlgn="base">
              <a:buFont typeface="Arial" panose="020B0604020202020204" pitchFamily="34" charset="0"/>
              <a:buChar char="•"/>
            </a:pPr>
            <a:r>
              <a:rPr lang="ru-RU" sz="3800" b="0" i="0" dirty="0">
                <a:solidFill>
                  <a:schemeClr val="accent6">
                    <a:lumMod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поднятие командного духа;</a:t>
            </a:r>
          </a:p>
          <a:p>
            <a:pPr algn="just" fontAlgn="base">
              <a:buFont typeface="Arial" panose="020B0604020202020204" pitchFamily="34" charset="0"/>
              <a:buChar char="•"/>
            </a:pPr>
            <a:r>
              <a:rPr lang="ru-RU" sz="3800" b="0" i="0" dirty="0">
                <a:solidFill>
                  <a:schemeClr val="accent6">
                    <a:lumMod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создание атмосферы взаимной поддержки и взаимовыручки между работниками фирмы.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630</TotalTime>
  <Words>184</Words>
  <Application>Microsoft Office PowerPoint</Application>
  <PresentationFormat>Экран (4:3)</PresentationFormat>
  <Paragraphs>24</Paragraphs>
  <Slides>12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Тема Office</vt:lpstr>
      <vt:lpstr>  «Игры спортивного тимбилдинга плюсы и минусы ДОО»  Воспитатель МБДОУ№72  «Алёнушка» Похолкова Т.А. 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РАБОТА</dc:creator>
  <cp:lastModifiedBy>РАБОТА</cp:lastModifiedBy>
  <cp:revision>18</cp:revision>
  <dcterms:created xsi:type="dcterms:W3CDTF">2021-01-26T08:23:07Z</dcterms:created>
  <dcterms:modified xsi:type="dcterms:W3CDTF">2022-11-02T03:44:17Z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847693</vt:lpwstr>
  </property>
  <property fmtid="{D5CDD505-2E9C-101B-9397-08002B2CF9AE}" pid="3" name="NXPowerLiteSettings">
    <vt:lpwstr>F7000400038000</vt:lpwstr>
  </property>
  <property fmtid="{D5CDD505-2E9C-101B-9397-08002B2CF9AE}" pid="4" name="NXPowerLiteVersion">
    <vt:lpwstr>S9.1.2</vt:lpwstr>
  </property>
</Properties>
</file>