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69" r:id="rId5"/>
    <p:sldId id="273" r:id="rId6"/>
    <p:sldId id="271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E824B0"/>
    <a:srgbClr val="35D75F"/>
    <a:srgbClr val="EF1111"/>
    <a:srgbClr val="21BD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11E3BB-53A7-4D6F-B0F0-0CA3252F742F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ABA5D4-40F7-4494-AE7D-E7D10B577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media" Target="../media/media1.mp3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4.wdp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image" Target="../media/image23.gif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microsoft.com/office/2007/relationships/hdphoto" Target="../media/hdphoto12.wdp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8.wdp"/><Relationship Id="rId5" Type="http://schemas.openxmlformats.org/officeDocument/2006/relationships/image" Target="../media/image25.png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microsoft.com/office/2007/relationships/hdphoto" Target="../media/hdphoto3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gif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media" Target="../media/media1.mp3"/><Relationship Id="rId3" Type="http://schemas.openxmlformats.org/officeDocument/2006/relationships/image" Target="../media/image35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083" y="756088"/>
            <a:ext cx="6381057" cy="26857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metal">
              <a:bevelT w="38100" h="31750"/>
              <a:extrusionClr>
                <a:schemeClr val="accent4">
                  <a:lumMod val="75000"/>
                </a:schemeClr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по ФЭМП</a:t>
            </a:r>
            <a:b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b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средней группе</a:t>
            </a:r>
            <a:b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ДОУ</a:t>
            </a:r>
            <a:endParaRPr lang="ru-RU" sz="3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658" y="2852936"/>
            <a:ext cx="6561718" cy="1440160"/>
          </a:xfrm>
        </p:spPr>
        <p:txBody>
          <a:bodyPr>
            <a:prstTxWarp prst="textIn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Подарок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мишки»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1838325" cy="2486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004" y="315452"/>
            <a:ext cx="1064344" cy="137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699" y="-107254"/>
            <a:ext cx="1349896" cy="1799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10602" b="30146"/>
          <a:stretch/>
        </p:blipFill>
        <p:spPr>
          <a:xfrm>
            <a:off x="6768965" y="953643"/>
            <a:ext cx="1172309" cy="1048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2824" y="1692607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76" t="50000"/>
          <a:stretch/>
        </p:blipFill>
        <p:spPr>
          <a:xfrm>
            <a:off x="7519734" y="344634"/>
            <a:ext cx="1166812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4082005"/>
            <a:ext cx="417646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500" b="1" i="1" dirty="0" smtClean="0">
                <a:ln w="1905"/>
                <a:solidFill>
                  <a:srgbClr val="21BD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</a:t>
            </a:r>
            <a:r>
              <a:rPr lang="ru-RU" sz="2500" b="1" i="1" dirty="0" err="1" smtClean="0">
                <a:ln w="1905"/>
                <a:solidFill>
                  <a:srgbClr val="21BD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Покацкая</a:t>
            </a:r>
            <a:r>
              <a:rPr lang="ru-RU" sz="2500" b="1" i="1" dirty="0" smtClean="0">
                <a:ln w="1905"/>
                <a:solidFill>
                  <a:srgbClr val="21BD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Н.Ф.</a:t>
            </a:r>
          </a:p>
          <a:p>
            <a:r>
              <a:rPr lang="ru-RU" sz="2500" b="1" i="1" dirty="0" smtClean="0">
                <a:ln w="1905"/>
                <a:solidFill>
                  <a:srgbClr val="21BD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ДОУ №109</a:t>
            </a:r>
            <a:endParaRPr lang="ru-RU" sz="2500" b="1" i="1" dirty="0">
              <a:solidFill>
                <a:srgbClr val="21BD07"/>
              </a:solidFill>
            </a:endParaRPr>
          </a:p>
        </p:txBody>
      </p:sp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04" y="5301208"/>
            <a:ext cx="1823896" cy="1392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325" y="4082005"/>
            <a:ext cx="2304293" cy="2438405"/>
          </a:xfrm>
          <a:prstGeom prst="rect">
            <a:avLst/>
          </a:prstGeom>
        </p:spPr>
      </p:pic>
      <p:pic>
        <p:nvPicPr>
          <p:cNvPr id="13" name="Из мультфильма Маша и медведь - Про следы (минус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34876" y="487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3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267744" y="260648"/>
            <a:ext cx="3744416" cy="720080"/>
          </a:xfrm>
          <a:prstGeom prst="wedgeRoundRectCallout">
            <a:avLst>
              <a:gd name="adj1" fmla="val -75688"/>
              <a:gd name="adj2" fmla="val 1356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первое.</a:t>
            </a:r>
          </a:p>
          <a:p>
            <a:pPr algn="ctr"/>
            <a:r>
              <a:rPr lang="ru-RU" dirty="0" smtClean="0"/>
              <a:t>Сложи в коробку все треугольники.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33067" l="25205" r="69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24" t="2451" r="31490" b="66447"/>
          <a:stretch/>
        </p:blipFill>
        <p:spPr>
          <a:xfrm>
            <a:off x="6249691" y="141143"/>
            <a:ext cx="2206911" cy="1679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786322"/>
            <a:ext cx="1656184" cy="1436276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/>
        </p:nvSpPr>
        <p:spPr>
          <a:xfrm>
            <a:off x="7072330" y="4000504"/>
            <a:ext cx="2232248" cy="664188"/>
          </a:xfrm>
          <a:prstGeom prst="rtTriangle">
            <a:avLst/>
          </a:prstGeom>
          <a:solidFill>
            <a:srgbClr val="E824B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3929058" y="4143380"/>
            <a:ext cx="2339753" cy="576064"/>
          </a:xfrm>
          <a:prstGeom prst="flowChartMerge">
            <a:avLst/>
          </a:prstGeom>
          <a:solidFill>
            <a:srgbClr val="35D75F"/>
          </a:solidFill>
          <a:ln w="5715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410" y="1472531"/>
            <a:ext cx="1078961" cy="1083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77" t="74459"/>
          <a:stretch/>
        </p:blipFill>
        <p:spPr>
          <a:xfrm>
            <a:off x="1626866" y="2962506"/>
            <a:ext cx="2289867" cy="11298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31" t="3587" r="-1618" b="63641"/>
          <a:stretch/>
        </p:blipFill>
        <p:spPr>
          <a:xfrm>
            <a:off x="4716016" y="2877420"/>
            <a:ext cx="1372910" cy="1300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7928" y="3786115"/>
            <a:ext cx="3688919" cy="31909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33067" l="25205" r="69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24" t="2451" r="31490" b="66447"/>
          <a:stretch/>
        </p:blipFill>
        <p:spPr>
          <a:xfrm>
            <a:off x="949266" y="4732113"/>
            <a:ext cx="874551" cy="6654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98" y="5345268"/>
            <a:ext cx="828092" cy="718138"/>
          </a:xfrm>
          <a:prstGeom prst="rect">
            <a:avLst/>
          </a:prstGeom>
        </p:spPr>
      </p:pic>
      <p:sp>
        <p:nvSpPr>
          <p:cNvPr id="20" name="Прямоугольный треугольник 19"/>
          <p:cNvSpPr/>
          <p:nvPr/>
        </p:nvSpPr>
        <p:spPr>
          <a:xfrm>
            <a:off x="1083046" y="5815350"/>
            <a:ext cx="1323158" cy="227571"/>
          </a:xfrm>
          <a:prstGeom prst="rtTriangle">
            <a:avLst/>
          </a:prstGeom>
          <a:solidFill>
            <a:srgbClr val="E824B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объединение 20"/>
          <p:cNvSpPr/>
          <p:nvPr/>
        </p:nvSpPr>
        <p:spPr>
          <a:xfrm>
            <a:off x="1083046" y="5524802"/>
            <a:ext cx="821744" cy="359069"/>
          </a:xfrm>
          <a:prstGeom prst="flowChartMerge">
            <a:avLst/>
          </a:prstGeom>
          <a:solidFill>
            <a:srgbClr val="35D75F"/>
          </a:solidFill>
          <a:ln w="5715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284" y="5345267"/>
            <a:ext cx="1836204" cy="12350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388932"/>
            <a:ext cx="1102274" cy="2379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354" y="-36273"/>
            <a:ext cx="2590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80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772816"/>
            <a:ext cx="2448272" cy="3528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11760" y="243283"/>
            <a:ext cx="3528392" cy="166204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6073" y="5003427"/>
            <a:ext cx="1080120" cy="828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283968" y="1150221"/>
            <a:ext cx="648072" cy="582205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347864" y="1045809"/>
            <a:ext cx="756084" cy="6732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7603512" y="4403548"/>
            <a:ext cx="1008112" cy="792088"/>
          </a:xfrm>
          <a:prstGeom prst="pentagon">
            <a:avLst/>
          </a:prstGeom>
          <a:solidFill>
            <a:srgbClr val="E82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666037" y="3312466"/>
            <a:ext cx="1152128" cy="55806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15380" y="3126693"/>
            <a:ext cx="1188132" cy="3715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877321" y="5629512"/>
            <a:ext cx="792088" cy="828092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837526" y="5382907"/>
            <a:ext cx="1080120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623292" y="3862425"/>
            <a:ext cx="792088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81406" y="2576466"/>
            <a:ext cx="792088" cy="720080"/>
          </a:xfrm>
          <a:prstGeom prst="flowChartConnector">
            <a:avLst/>
          </a:prstGeom>
          <a:solidFill>
            <a:srgbClr val="E82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1960" y="6082213"/>
            <a:ext cx="792088" cy="720080"/>
          </a:xfrm>
          <a:prstGeom prst="flowChartConnec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3968" y="1019336"/>
            <a:ext cx="792088" cy="72008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1070" y="1578509"/>
            <a:ext cx="1080120" cy="8280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ильный пятиугольник 18"/>
          <p:cNvSpPr/>
          <p:nvPr/>
        </p:nvSpPr>
        <p:spPr>
          <a:xfrm>
            <a:off x="50010" y="3179238"/>
            <a:ext cx="1008112" cy="792088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1835696" y="4784526"/>
            <a:ext cx="1152128" cy="558062"/>
          </a:xfrm>
          <a:prstGeom prst="rtTriangle">
            <a:avLst/>
          </a:prstGeom>
          <a:solidFill>
            <a:srgbClr val="EF1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941293" y="2126897"/>
            <a:ext cx="792088" cy="8991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418789" y="3717032"/>
            <a:ext cx="792088" cy="89913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6019337" y="243283"/>
            <a:ext cx="2998396" cy="1198039"/>
          </a:xfrm>
          <a:prstGeom prst="wedgeEllipseCallout">
            <a:avLst>
              <a:gd name="adj1" fmla="val -39807"/>
              <a:gd name="adj2" fmla="val 73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Засели в домик нужные фигуры.</a:t>
            </a:r>
            <a:endParaRPr lang="ru-RU" sz="2000" b="1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285852" y="4071942"/>
            <a:ext cx="792088" cy="828092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715272" y="3357562"/>
            <a:ext cx="792088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857356" y="5857892"/>
            <a:ext cx="792088" cy="720080"/>
          </a:xfrm>
          <a:prstGeom prst="flowChartConnector">
            <a:avLst/>
          </a:prstGeom>
          <a:solidFill>
            <a:srgbClr val="E82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000760" y="5786454"/>
            <a:ext cx="792088" cy="720080"/>
          </a:xfrm>
          <a:prstGeom prst="flowChartConnec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96" y="4164048"/>
            <a:ext cx="1542300" cy="2660694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500" y="6016098"/>
            <a:ext cx="1400747" cy="7861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380" y="1441323"/>
            <a:ext cx="1975142" cy="1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4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79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36912"/>
            <a:ext cx="2215235" cy="2568104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65334" y="692696"/>
            <a:ext cx="4104456" cy="864096"/>
          </a:xfrm>
          <a:prstGeom prst="wedgeRoundRectCallout">
            <a:avLst>
              <a:gd name="adj1" fmla="val -33767"/>
              <a:gd name="adj2" fmla="val 116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выполнили все мои задания.</a:t>
            </a:r>
          </a:p>
          <a:p>
            <a:pPr algn="ctr"/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865334" y="692695"/>
            <a:ext cx="4104456" cy="1020285"/>
          </a:xfrm>
          <a:prstGeom prst="wedgeRoundRectCallout">
            <a:avLst>
              <a:gd name="adj1" fmla="val -33767"/>
              <a:gd name="adj2" fmla="val 116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я и обещала , подарок ваш!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45000" l="54338" r="94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65" b="50000"/>
          <a:stretch/>
        </p:blipFill>
        <p:spPr>
          <a:xfrm>
            <a:off x="3570751" y="908720"/>
            <a:ext cx="1174300" cy="99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45000" l="54338" r="94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65" b="50000"/>
          <a:stretch/>
        </p:blipFill>
        <p:spPr>
          <a:xfrm>
            <a:off x="3563888" y="908720"/>
            <a:ext cx="1174300" cy="990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12980"/>
            <a:ext cx="3624584" cy="3624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" y="3284984"/>
            <a:ext cx="2276449" cy="313273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243830" y="956544"/>
            <a:ext cx="3672408" cy="756436"/>
          </a:xfrm>
          <a:prstGeom prst="wedgeRoundRectCallout">
            <a:avLst>
              <a:gd name="adj1" fmla="val -42336"/>
              <a:gd name="adj2" fmla="val 218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 спасибо за помощь!</a:t>
            </a:r>
          </a:p>
          <a:p>
            <a:pPr algn="ctr"/>
            <a:r>
              <a:rPr lang="ru-RU" dirty="0" smtClean="0"/>
              <a:t>Мишка будет очень рад.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03116"/>
            <a:ext cx="2087096" cy="21969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058" y="179317"/>
            <a:ext cx="1088504" cy="121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811" y="219597"/>
            <a:ext cx="2540670" cy="267438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41466" y="6183497"/>
            <a:ext cx="1259572" cy="4684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4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5764 C 0.00556 0.03542 0.01059 0.03542 0.01858 0.02639 C 0.02066 0.02361 0.02274 0.02199 0.02465 0.01829 C 0.02691 0.01389 0.02847 0.00579 0.0309 0.00301 C 0.04444 -0.01227 0.0566 -0.01482 0.07049 -0.02014 C 0.16198 -0.01759 0.25347 -0.01852 0.34497 -0.0132 C 0.35764 -0.01227 0.37396 0.01204 0.38663 0.02639 C 0.41319 0.05602 0.43819 0.07569 0.46562 0.08912 C 0.46979 0.09444 0.47396 0.09907 0.47812 0.1044 C 0.48038 0.10694 0.48299 0.10694 0.48437 0.1125 C 0.48542 0.11597 0.48437 0.12222 0.48437 0.12778 " pathEditMode="relative" rAng="0" ptsTypes="ffffffffff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1" grpId="0" animBg="1"/>
      <p:bldP spid="11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914146" y="819643"/>
            <a:ext cx="257702" cy="5950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2282" y="188640"/>
            <a:ext cx="6561718" cy="1440160"/>
          </a:xfrm>
        </p:spPr>
        <p:txBody>
          <a:bodyPr>
            <a:prstTxWarp prst="textIn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мишки»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645" y="1192729"/>
            <a:ext cx="1838325" cy="2486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99" y="3131965"/>
            <a:ext cx="1064344" cy="137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99" y="4509120"/>
            <a:ext cx="1349896" cy="1799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10602" b="30146"/>
          <a:stretch/>
        </p:blipFill>
        <p:spPr>
          <a:xfrm>
            <a:off x="5364088" y="5321033"/>
            <a:ext cx="1172309" cy="1048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76" t="50000"/>
          <a:stretch/>
        </p:blipFill>
        <p:spPr>
          <a:xfrm>
            <a:off x="6156176" y="5667376"/>
            <a:ext cx="1166812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0728" y="5939078"/>
            <a:ext cx="417646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5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</a:t>
            </a:r>
            <a:r>
              <a:rPr lang="ru-RU" sz="25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Покацкая</a:t>
            </a:r>
            <a:r>
              <a:rPr lang="ru-RU" sz="25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Н.Ф.</a:t>
            </a:r>
          </a:p>
          <a:p>
            <a:r>
              <a:rPr lang="ru-RU" sz="25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ДОУ №109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  <p:pic>
        <p:nvPicPr>
          <p:cNvPr id="13" name="Из мультфильма Маша и медведь - Про следы (минус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13711" y="344634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2061" y="1340768"/>
            <a:ext cx="6951939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i="1" u="sng" dirty="0">
                <a:solidFill>
                  <a:srgbClr val="002060"/>
                </a:solidFill>
              </a:rPr>
              <a:t>Цели:</a:t>
            </a:r>
            <a:r>
              <a:rPr lang="ru-RU" sz="2200" b="1" i="1" dirty="0">
                <a:solidFill>
                  <a:srgbClr val="002060"/>
                </a:solidFill>
              </a:rPr>
              <a:t> развитие элементарных математических представлений у дошкольников среднего  возраста.</a:t>
            </a:r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200" b="1" i="1" u="sng" dirty="0">
                <a:solidFill>
                  <a:srgbClr val="002060"/>
                </a:solidFill>
              </a:rPr>
              <a:t>Задачи:</a:t>
            </a:r>
            <a:r>
              <a:rPr lang="ru-RU" sz="2200" b="1" i="1" dirty="0">
                <a:solidFill>
                  <a:srgbClr val="002060"/>
                </a:solidFill>
              </a:rPr>
              <a:t> развивать внимание, память мелкую моторику; активизировать мыслительные процессы; способствовать развитию  коммуникативных способностей и потребности в использовании и применении компьютерных программ в обучении.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596336" y="6021288"/>
            <a:ext cx="129614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6288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7"/>
            <a:ext cx="87311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525344"/>
            <a:ext cx="124226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1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83"/>
            <a:ext cx="8856984" cy="65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76864" y="6262295"/>
            <a:ext cx="1187624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81" y="116632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endshow" highlightClick="1"/>
          </p:cNvPr>
          <p:cNvSpPr/>
          <p:nvPr/>
        </p:nvSpPr>
        <p:spPr>
          <a:xfrm>
            <a:off x="7812360" y="6251004"/>
            <a:ext cx="115212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1066</TotalTime>
  <Words>96</Words>
  <Application>Microsoft Office PowerPoint</Application>
  <PresentationFormat>Экран (4:3)</PresentationFormat>
  <Paragraphs>16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Игра по ФЭМП в средней группе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78</cp:revision>
  <dcterms:created xsi:type="dcterms:W3CDTF">2017-02-04T02:25:57Z</dcterms:created>
  <dcterms:modified xsi:type="dcterms:W3CDTF">2023-01-24T02:19:04Z</dcterms:modified>
</cp:coreProperties>
</file>