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65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Артикуляционные сказки - Http://logorina rusedu 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5562600" cy="48096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АРТИКУЛЯЦИОННАЯ ГИМНАСТИКА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9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ÑÐµÑÐµÐ´Ð¾Ð²Ð°Ð½Ð¸Ðµ Â«ÐÐ°Ð±Ð¾ÑÑÐ¸Ðº - Ð ÑÐ¿Ð¾Ñ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" y="0"/>
            <a:ext cx="9163672" cy="686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6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Â«ÐÐ¾Ð¿Ð°ÑÐºÐ°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9" y="0"/>
            <a:ext cx="91559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2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Â«ÐÐµÑÐ¸Ð¼ ÑÐµÑÑÐ¾Â» (Ð¸Ð»Ð¸ ÐÐ°ÐºÐ°Ð¶ÐµÐ¼ Ð½ÐµÐ¿Ð¾ÑÐ»ÑÑÐ½ÑÐ¹ ÑÐ·ÑÑÐ¾Ðº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34" y="1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31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Ð§Ð°ÑÐ¸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159" cy="688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4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Горка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254273" cy="413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&quot;Артикуляционная гимнасти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352800" cy="32698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53340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Выше, горка, поднимись, Мы помчимся с горки вниз! Описание: Приоткрыть рот. Боковые края языка прижать к верхним коренным зубам. Кончик языка упереть в нижние передние зубы. Удерживать в таком положении 15 секунд.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5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Катушка</a:t>
            </a:r>
            <a:endParaRPr lang="ru-RU" dirty="0"/>
          </a:p>
        </p:txBody>
      </p:sp>
      <p:pic>
        <p:nvPicPr>
          <p:cNvPr id="23554" name="Picture 2" descr="Картинки для проведения артикуляционной гимнастики Составитель: Матыкина И.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632542" cy="3426083"/>
          </a:xfrm>
          <a:prstGeom prst="rect">
            <a:avLst/>
          </a:prstGeom>
          <a:noFill/>
        </p:spPr>
      </p:pic>
      <p:pic>
        <p:nvPicPr>
          <p:cNvPr id="23556" name="Picture 4" descr="Ролики из категории &quot;Гимнастика&quot; - Спортивный портал"/>
          <p:cNvPicPr>
            <a:picLocks noChangeAspect="1" noChangeArrowheads="1"/>
          </p:cNvPicPr>
          <p:nvPr/>
        </p:nvPicPr>
        <p:blipFill>
          <a:blip r:embed="rId3" cstate="print"/>
          <a:srcRect l="13362" t="13793" r="12931" b="13793"/>
          <a:stretch>
            <a:fillRect/>
          </a:stretch>
        </p:blipFill>
        <p:spPr bwMode="auto">
          <a:xfrm>
            <a:off x="4191000" y="1752600"/>
            <a:ext cx="4343400" cy="32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53340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Рот открыт. Губы в улыбке. Широкий кончик языка упирается в основания нижних резцов. Боковые края языка прижаты к верхним коренным зубам. Широкий язык «выкатывается» вперед и убирается в глубь рта.</a:t>
            </a:r>
          </a:p>
        </p:txBody>
      </p:sp>
    </p:spTree>
    <p:extLst>
      <p:ext uri="{BB962C8B-B14F-4D97-AF65-F5344CB8AC3E}">
        <p14:creationId xmlns:p14="http://schemas.microsoft.com/office/powerpoint/2010/main" val="32299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«Трубочка» языком</a:t>
            </a:r>
            <a:endParaRPr lang="ru-RU" dirty="0"/>
          </a:p>
        </p:txBody>
      </p:sp>
      <p:pic>
        <p:nvPicPr>
          <p:cNvPr id="31746" name="Picture 2" descr="Наименование учебного заведния - Воспитание качества речи, правильного звукопроизношения. Артикуляционная гимнасти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5257800" cy="38820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Трубочка, гуди сильней Созовем мы всех друзей! Описание: Высунуть широкий язык. Боковые края языка загнуть вверх. Подуть в получившуюся трубочку. Выполнять в медленном темпе 10-15 раз.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44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10.proshkolu.ru/content/media/pic/std/4000000/3338000/3337682-982b5fc2afc703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79739" cy="58832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Чистим зубки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541020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Чистить зубки часто надо, </a:t>
            </a:r>
          </a:p>
          <a:p>
            <a:pPr algn="r"/>
            <a:r>
              <a:rPr lang="ru-RU" dirty="0" smtClean="0"/>
              <a:t>Мама наша будет рада.</a:t>
            </a:r>
          </a:p>
          <a:p>
            <a:r>
              <a:rPr lang="ru-RU" dirty="0" smtClean="0"/>
              <a:t> Выполнение: рот закрыт. Передней частью языка поочередно изнутри облизывать то верхние, то нижние зубы.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5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Вкусное варенье</a:t>
            </a:r>
            <a:endParaRPr lang="ru-RU" dirty="0"/>
          </a:p>
        </p:txBody>
      </p:sp>
      <p:pic>
        <p:nvPicPr>
          <p:cNvPr id="21506" name="Picture 2" descr="Артикуляционная гимнастика - Варенье Для детей"/>
          <p:cNvPicPr>
            <a:picLocks noChangeAspect="1" noChangeArrowheads="1"/>
          </p:cNvPicPr>
          <p:nvPr/>
        </p:nvPicPr>
        <p:blipFill>
          <a:blip r:embed="rId2" cstate="print"/>
          <a:srcRect l="13125" t="10001" r="14687"/>
          <a:stretch>
            <a:fillRect/>
          </a:stretch>
        </p:blipFill>
        <p:spPr bwMode="auto">
          <a:xfrm>
            <a:off x="4114800" y="1676400"/>
            <a:ext cx="4780844" cy="3352800"/>
          </a:xfrm>
          <a:prstGeom prst="rect">
            <a:avLst/>
          </a:prstGeom>
          <a:noFill/>
        </p:spPr>
      </p:pic>
      <p:pic>
        <p:nvPicPr>
          <p:cNvPr id="21510" name="Picture 6" descr="http://im3-tub-ru.yandex.net/i?id=c843999fb798fbac98e897c71acf60d8-12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810000" cy="24169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41148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«Вкусное варенье». </a:t>
            </a:r>
            <a:br>
              <a:rPr lang="ru-RU" dirty="0" smtClean="0"/>
            </a:br>
            <a:r>
              <a:rPr lang="ru-RU" dirty="0" smtClean="0"/>
              <a:t>Мы сегодня ели </a:t>
            </a:r>
            <a:br>
              <a:rPr lang="ru-RU" dirty="0" smtClean="0"/>
            </a:br>
            <a:r>
              <a:rPr lang="ru-RU" dirty="0" smtClean="0"/>
              <a:t>Вкусное варенье, </a:t>
            </a:r>
            <a:br>
              <a:rPr lang="ru-RU" dirty="0" smtClean="0"/>
            </a:br>
            <a:r>
              <a:rPr lang="ru-RU" dirty="0" smtClean="0"/>
              <a:t>А теперь по кругу </a:t>
            </a:r>
            <a:br>
              <a:rPr lang="ru-RU" dirty="0" smtClean="0"/>
            </a:br>
            <a:r>
              <a:rPr lang="ru-RU" dirty="0" smtClean="0"/>
              <a:t>Мы оближем губы. </a:t>
            </a:r>
            <a:br>
              <a:rPr lang="ru-RU" dirty="0" smtClean="0"/>
            </a:br>
            <a:r>
              <a:rPr lang="ru-RU" dirty="0" smtClean="0"/>
              <a:t>Язык по часовой стрелке облизывает сначала верхнюю, затем нижнюю губу. Ладони движутся по столу сначала в правую сторону (вместе с языком), затем левую.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76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Маляр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4038600" cy="40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2929346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54864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покрасим потолок, Маляром стал язычок, Будет чистым (вот дела!) Все, до дальнего угла! Описание: Высунуть язык, приоткрыть рот. Облизать сначала верх​</a:t>
            </a:r>
            <a:r>
              <a:rPr lang="ru-RU" dirty="0" err="1" smtClean="0"/>
              <a:t>нюю</a:t>
            </a:r>
            <a:r>
              <a:rPr lang="ru-RU" dirty="0" smtClean="0"/>
              <a:t>, затем нижнюю губу по кругу. Проделать 10 раз, меняя </a:t>
            </a:r>
            <a:r>
              <a:rPr lang="ru-RU" dirty="0" err="1" smtClean="0"/>
              <a:t>направ</a:t>
            </a:r>
            <a:r>
              <a:rPr lang="ru-RU" dirty="0" smtClean="0"/>
              <a:t>​</a:t>
            </a:r>
            <a:r>
              <a:rPr lang="ru-RU" dirty="0" err="1" smtClean="0"/>
              <a:t>ление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84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10/982919/slides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1" b="35936"/>
          <a:stretch/>
        </p:blipFill>
        <p:spPr bwMode="auto">
          <a:xfrm>
            <a:off x="1259632" y="1196752"/>
            <a:ext cx="6858000" cy="39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«Индюк»</a:t>
            </a:r>
            <a:endParaRPr lang="ru-RU" dirty="0"/>
          </a:p>
        </p:txBody>
      </p:sp>
      <p:pic>
        <p:nvPicPr>
          <p:cNvPr id="32770" name="Picture 2" descr="Логопсихолог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935374" cy="3768308"/>
          </a:xfrm>
          <a:prstGeom prst="rect">
            <a:avLst/>
          </a:prstGeom>
          <a:noFill/>
        </p:spPr>
      </p:pic>
      <p:pic>
        <p:nvPicPr>
          <p:cNvPr id="32772" name="Picture 4" descr="Артикуляционная гимнастика - Логопед - Фото по дошкольному о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4114800" cy="41148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55626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Приоткрыть рот.</a:t>
            </a:r>
          </a:p>
          <a:p>
            <a:r>
              <a:rPr lang="ru-RU" dirty="0" smtClean="0"/>
              <a:t>Положить язык на верхнюю губу.</a:t>
            </a:r>
          </a:p>
          <a:p>
            <a:r>
              <a:rPr lang="ru-RU" dirty="0" smtClean="0"/>
              <a:t>Языком быстро двигать по верхней губе – «</a:t>
            </a:r>
            <a:r>
              <a:rPr lang="ru-RU" dirty="0" err="1" smtClean="0"/>
              <a:t>бл-бл-бл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884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для проведения артикуляционной гимнастики Составитель: Матыкина И.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501501" cy="3771900"/>
          </a:xfrm>
          <a:prstGeom prst="rect">
            <a:avLst/>
          </a:prstGeom>
          <a:noFill/>
        </p:spPr>
      </p:pic>
      <p:pic>
        <p:nvPicPr>
          <p:cNvPr id="27652" name="Picture 4" descr="Артикуляционная гимнастика"/>
          <p:cNvPicPr>
            <a:picLocks noChangeAspect="1" noChangeArrowheads="1"/>
          </p:cNvPicPr>
          <p:nvPr/>
        </p:nvPicPr>
        <p:blipFill>
          <a:blip r:embed="rId3" cstate="print"/>
          <a:srcRect l="17187" t="4124" r="10938"/>
          <a:stretch>
            <a:fillRect/>
          </a:stretch>
        </p:blipFill>
        <p:spPr bwMode="auto">
          <a:xfrm>
            <a:off x="4724400" y="1524000"/>
            <a:ext cx="3962400" cy="400559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Парус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53340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Рот широко открыт. Кончик языка упирается в верхние зубы изнутри.</a:t>
            </a:r>
            <a:endParaRPr lang="ru-RU" dirty="0" smtClean="0"/>
          </a:p>
          <a:p>
            <a:r>
              <a:rPr lang="ru-RU" i="1" dirty="0" smtClean="0"/>
              <a:t> «С язычком случилось            что-то</a:t>
            </a:r>
            <a:endParaRPr lang="ru-RU" dirty="0" smtClean="0"/>
          </a:p>
          <a:p>
            <a:r>
              <a:rPr lang="ru-RU" i="1" dirty="0" smtClean="0"/>
              <a:t>Он толкает зубы,</a:t>
            </a:r>
            <a:endParaRPr lang="ru-RU" dirty="0" smtClean="0"/>
          </a:p>
          <a:p>
            <a:r>
              <a:rPr lang="ru-RU" i="1" dirty="0" smtClean="0"/>
              <a:t>Будто хочет их за что-то вытолкнуть за губы».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97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arinalog.ucoz.com/risunok8.jpg"/>
          <p:cNvPicPr>
            <a:picLocks noChangeAspect="1" noChangeArrowheads="1"/>
          </p:cNvPicPr>
          <p:nvPr/>
        </p:nvPicPr>
        <p:blipFill>
          <a:blip r:embed="rId2" cstate="print"/>
          <a:srcRect r="498" b="3717"/>
          <a:stretch>
            <a:fillRect/>
          </a:stretch>
        </p:blipFill>
        <p:spPr bwMode="auto">
          <a:xfrm>
            <a:off x="533400" y="381000"/>
            <a:ext cx="7642412" cy="519684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Качели 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434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Вот веселые качели – Выше крыши подлетели. На качелях вверх и вниз Ты качаться не ленись! Описание: Высунуть узкий язык. Тянуться языком попеременно то к носу, то к подбородку. Рот при этом не закрывать. Упражнение проводится под счет взрослого 10-15 раз.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171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«Чашечка»</a:t>
            </a:r>
            <a:endParaRPr lang="ru-RU" dirty="0"/>
          </a:p>
        </p:txBody>
      </p:sp>
      <p:pic>
        <p:nvPicPr>
          <p:cNvPr id="28674" name="Picture 2" descr="Е. М. Косинова удк376. 1-056264+373 ббк 74. 10+74. 3 - страница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87" y="2209800"/>
            <a:ext cx="3303104" cy="2518389"/>
          </a:xfrm>
          <a:prstGeom prst="rect">
            <a:avLst/>
          </a:prstGeom>
          <a:noFill/>
        </p:spPr>
      </p:pic>
      <p:pic>
        <p:nvPicPr>
          <p:cNvPr id="28679" name="Picture 7" descr="Страна Волшебников ВКонтакте"/>
          <p:cNvPicPr>
            <a:picLocks noChangeAspect="1" noChangeArrowheads="1"/>
          </p:cNvPicPr>
          <p:nvPr/>
        </p:nvPicPr>
        <p:blipFill>
          <a:blip r:embed="rId3" cstate="print"/>
          <a:srcRect l="12500" t="16666" r="12500" b="13333"/>
          <a:stretch>
            <a:fillRect/>
          </a:stretch>
        </p:blipFill>
        <p:spPr bwMode="auto">
          <a:xfrm>
            <a:off x="3581400" y="1524000"/>
            <a:ext cx="5334000" cy="373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54102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Любим пить мы крепкий чай, Ну-ка, чашку подставляй! Описание: Широко раскрыть рот. Широкий язык поднять кверху. Потянуться к верхним зубам, но не касаться их. Удерживать язык в таком положении 10-15 секунд.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666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Грибок</a:t>
            </a:r>
            <a:endParaRPr lang="ru-RU" dirty="0"/>
          </a:p>
        </p:txBody>
      </p:sp>
      <p:pic>
        <p:nvPicPr>
          <p:cNvPr id="26628" name="Picture 4" descr="Картинки для проведения артикуляционной гимнастики Составитель: Матыкина И.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962400" cy="3135977"/>
          </a:xfrm>
          <a:prstGeom prst="rect">
            <a:avLst/>
          </a:prstGeom>
          <a:noFill/>
        </p:spPr>
      </p:pic>
      <p:pic>
        <p:nvPicPr>
          <p:cNvPr id="5" name="Рисунок 4" descr="грибок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4114800" cy="30906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5334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Язычок у нас грибок, Подставляйте кузовок! Описание: Раскрыть рот. Присосать язык к небу. Не отрывая язык от неба, сильно оттягивать вниз нижнюю челюсть. Проделать 15 раз.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317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Лошадка</a:t>
            </a:r>
            <a:endParaRPr lang="ru-RU" dirty="0"/>
          </a:p>
        </p:txBody>
      </p:sp>
      <p:pic>
        <p:nvPicPr>
          <p:cNvPr id="22532" name="Picture 4" descr="Косинова &quot;Гимнастика для развития речи&quot; - Babyblog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2791309" cy="2667000"/>
          </a:xfrm>
          <a:prstGeom prst="rect">
            <a:avLst/>
          </a:prstGeom>
          <a:noFill/>
        </p:spPr>
      </p:pic>
      <p:pic>
        <p:nvPicPr>
          <p:cNvPr id="5" name="Рисунок 4" descr="грибок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752600"/>
            <a:ext cx="4114800" cy="30906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46482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«Лошадка». </a:t>
            </a:r>
            <a:br>
              <a:rPr lang="ru-RU" dirty="0" smtClean="0"/>
            </a:br>
            <a:r>
              <a:rPr lang="ru-RU" dirty="0" smtClean="0"/>
              <a:t>Скачем, скачем на лошадке. </a:t>
            </a:r>
            <a:br>
              <a:rPr lang="ru-RU" dirty="0" smtClean="0"/>
            </a:br>
            <a:r>
              <a:rPr lang="ru-RU" dirty="0" smtClean="0"/>
              <a:t>Очень цокать нам приятно. </a:t>
            </a:r>
            <a:br>
              <a:rPr lang="ru-RU" dirty="0" smtClean="0"/>
            </a:br>
            <a:r>
              <a:rPr lang="ru-RU" dirty="0" smtClean="0"/>
              <a:t>Ритм копыта отбивают, </a:t>
            </a:r>
            <a:br>
              <a:rPr lang="ru-RU" dirty="0" smtClean="0"/>
            </a:br>
            <a:r>
              <a:rPr lang="ru-RU" dirty="0" smtClean="0"/>
              <a:t>Язычок им помогает. </a:t>
            </a:r>
            <a:br>
              <a:rPr lang="ru-RU" dirty="0" smtClean="0"/>
            </a:br>
            <a:r>
              <a:rPr lang="ru-RU" dirty="0" smtClean="0"/>
              <a:t>Языком «присосаться» к небу и щелкать им под хлопки ладоней.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76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Окошко широко открыть рот -&quot;жарко&quot; закрыть рот -&quot;холодно&quot; Чистим зубки"/>
          <p:cNvPicPr>
            <a:picLocks noChangeAspect="1" noChangeArrowheads="1"/>
          </p:cNvPicPr>
          <p:nvPr/>
        </p:nvPicPr>
        <p:blipFill>
          <a:blip r:embed="rId2" cstate="print"/>
          <a:srcRect l="2326" t="20669" r="2326" b="24215"/>
          <a:stretch>
            <a:fillRect/>
          </a:stretch>
        </p:blipFill>
        <p:spPr bwMode="auto">
          <a:xfrm>
            <a:off x="5181600" y="3581400"/>
            <a:ext cx="3124200" cy="182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«Дятел» (или «Барабанщик»)</a:t>
            </a:r>
            <a:endParaRPr lang="ru-RU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038600" cy="409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066800"/>
            <a:ext cx="3324244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5181599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Улыбнуться.</a:t>
            </a:r>
          </a:p>
          <a:p>
            <a:r>
              <a:rPr lang="ru-RU" dirty="0" smtClean="0"/>
              <a:t>Открыть рот.</a:t>
            </a:r>
          </a:p>
          <a:p>
            <a:r>
              <a:rPr lang="ru-RU" dirty="0" smtClean="0"/>
              <a:t>Кончиком языка постучать за верхними зубами, произнося звук Д: </a:t>
            </a:r>
            <a:r>
              <a:rPr lang="ru-RU" dirty="0" err="1" smtClean="0"/>
              <a:t>д-д-д</a:t>
            </a:r>
            <a:r>
              <a:rPr lang="ru-RU" dirty="0" smtClean="0"/>
              <a:t> (сначала медленно, постепенно убыстрять  темп). Нижняя челюсть неподвижна.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7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10/982919/slides/slide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7" b="9068"/>
          <a:stretch/>
        </p:blipFill>
        <p:spPr bwMode="auto">
          <a:xfrm>
            <a:off x="1475656" y="332656"/>
            <a:ext cx="5760640" cy="60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3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£Ð»ÑÐ±Ð¾Ñ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Ð¢ÑÑÐ±Ð¾Ñ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8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ÑÐµÑÐµÐ´Ð¾Ð²Ð°Ð½Ð¸Ðµ Â«Ð£Ð»ÑÐ±Ð¾ÑÐºÐ°-Ð¢ÑÑÐ±Ð¾ÑÐºÐ°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49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1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Ð°ÑÑÐ¸Ð½ÐºÐ¸ Ð¿Ð¾ Ð·Ð°Ð¿ÑÐ¾ÑÑ Ð°ÑÑÐ¸ÐºÑÐ»ÑÑÐ¸Ð¾Ð½Ð½Ð°Ñ Ð³Ð¸Ð¼Ð½Ð°ÑÑÐ¸ÐºÐ° Ð·Ð°Ð±Ð¾ÑÑÐ¸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4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ÑÐµÑÐµÐ´Ð¾Ð²Ð°Ð½Ð¸Ðµ Â«ÐÐ°Ð±Ð¾ÑÑÐ¸Ðº-Ð¢ÑÑÐ±Ð¾ÑÐºÐ°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24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Ð ÑÐ¿Ð¾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0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368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АРТИКУЛЯЦИОННАЯ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Горка</vt:lpstr>
      <vt:lpstr>Катушка</vt:lpstr>
      <vt:lpstr>«Трубочка» языком</vt:lpstr>
      <vt:lpstr>Чистим зубки</vt:lpstr>
      <vt:lpstr>Вкусное варенье</vt:lpstr>
      <vt:lpstr>Маляр</vt:lpstr>
      <vt:lpstr>«Индюк»</vt:lpstr>
      <vt:lpstr>Парус</vt:lpstr>
      <vt:lpstr>Качели 1 </vt:lpstr>
      <vt:lpstr>«Чашечка»</vt:lpstr>
      <vt:lpstr>Грибок</vt:lpstr>
      <vt:lpstr>Лошадка</vt:lpstr>
      <vt:lpstr>«Дятел» (или «Барабанщик»)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Ирина Владимировна Савиткина</dc:creator>
  <cp:lastModifiedBy>Ирина Владимировна Савиткина</cp:lastModifiedBy>
  <cp:revision>2</cp:revision>
  <dcterms:created xsi:type="dcterms:W3CDTF">2018-05-08T04:58:29Z</dcterms:created>
  <dcterms:modified xsi:type="dcterms:W3CDTF">2018-05-10T00:41:22Z</dcterms:modified>
</cp:coreProperties>
</file>