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78" r:id="rId3"/>
    <p:sldId id="262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5FFD4B-9E3C-44A4-9A32-771C948E565C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8FDB0C5-E8B9-4142-ADE8-7AB5FB01B4CC}">
      <dgm:prSet/>
      <dgm:spPr/>
      <dgm:t>
        <a:bodyPr/>
        <a:lstStyle/>
        <a:p>
          <a:pPr rtl="0"/>
          <a:r>
            <a:rPr lang="ru-RU" b="1" dirty="0" smtClean="0">
              <a:latin typeface="Calibri" pitchFamily="34" charset="0"/>
            </a:rPr>
            <a:t>построения образовательной политики на соответствующих уровнях с учётом целей ДО, общих для всего образовательного пространства РФ</a:t>
          </a:r>
          <a:endParaRPr lang="ru-RU" b="1" dirty="0">
            <a:latin typeface="Calibri" pitchFamily="34" charset="0"/>
          </a:endParaRPr>
        </a:p>
      </dgm:t>
    </dgm:pt>
    <dgm:pt modelId="{AB365724-967E-467D-AD03-828C4672D0EC}" type="parTrans" cxnId="{835FE340-76D3-409E-8E00-E7BD53DFF36C}">
      <dgm:prSet/>
      <dgm:spPr/>
      <dgm:t>
        <a:bodyPr/>
        <a:lstStyle/>
        <a:p>
          <a:endParaRPr lang="ru-RU" b="1">
            <a:latin typeface="Calibri" pitchFamily="34" charset="0"/>
          </a:endParaRPr>
        </a:p>
      </dgm:t>
    </dgm:pt>
    <dgm:pt modelId="{FCFCA359-04A7-46B7-BAD3-3FE34F07885B}" type="sibTrans" cxnId="{835FE340-76D3-409E-8E00-E7BD53DFF36C}">
      <dgm:prSet/>
      <dgm:spPr/>
      <dgm:t>
        <a:bodyPr/>
        <a:lstStyle/>
        <a:p>
          <a:endParaRPr lang="ru-RU" b="1">
            <a:latin typeface="Calibri" pitchFamily="34" charset="0"/>
          </a:endParaRPr>
        </a:p>
      </dgm:t>
    </dgm:pt>
    <dgm:pt modelId="{0534161F-6D7D-4855-AF64-A51632E687BF}">
      <dgm:prSet/>
      <dgm:spPr/>
      <dgm:t>
        <a:bodyPr/>
        <a:lstStyle/>
        <a:p>
          <a:pPr algn="ctr" rtl="0"/>
          <a:r>
            <a:rPr lang="ru-RU" b="1" dirty="0" smtClean="0">
              <a:latin typeface="Calibri" pitchFamily="34" charset="0"/>
            </a:rPr>
            <a:t>формирования Программы, анализа профессиональной деятельности, взаимодействия с семьями</a:t>
          </a:r>
          <a:endParaRPr lang="ru-RU" b="1" dirty="0">
            <a:latin typeface="Calibri" pitchFamily="34" charset="0"/>
          </a:endParaRPr>
        </a:p>
      </dgm:t>
    </dgm:pt>
    <dgm:pt modelId="{EA5C78B2-153C-41BF-BEB8-B1FDF8140750}" type="parTrans" cxnId="{2B1438B7-2836-4A13-A197-EB3CEC140000}">
      <dgm:prSet/>
      <dgm:spPr/>
      <dgm:t>
        <a:bodyPr/>
        <a:lstStyle/>
        <a:p>
          <a:endParaRPr lang="ru-RU" b="1">
            <a:latin typeface="Calibri" pitchFamily="34" charset="0"/>
          </a:endParaRPr>
        </a:p>
      </dgm:t>
    </dgm:pt>
    <dgm:pt modelId="{97267C6F-4C9D-4B43-9418-A6216F6A75ED}" type="sibTrans" cxnId="{2B1438B7-2836-4A13-A197-EB3CEC140000}">
      <dgm:prSet/>
      <dgm:spPr/>
      <dgm:t>
        <a:bodyPr/>
        <a:lstStyle/>
        <a:p>
          <a:endParaRPr lang="ru-RU" b="1">
            <a:latin typeface="Calibri" pitchFamily="34" charset="0"/>
          </a:endParaRPr>
        </a:p>
      </dgm:t>
    </dgm:pt>
    <dgm:pt modelId="{254F7567-C4F6-4FA9-9876-DBD870A8815C}">
      <dgm:prSet/>
      <dgm:spPr/>
      <dgm:t>
        <a:bodyPr/>
        <a:lstStyle/>
        <a:p>
          <a:pPr rtl="0"/>
          <a:r>
            <a:rPr lang="ru-RU" b="1" dirty="0" smtClean="0">
              <a:latin typeface="Calibri" pitchFamily="34" charset="0"/>
            </a:rPr>
            <a:t>изучения характеристик образования детей</a:t>
          </a:r>
          <a:br>
            <a:rPr lang="ru-RU" b="1" dirty="0" smtClean="0">
              <a:latin typeface="Calibri" pitchFamily="34" charset="0"/>
            </a:rPr>
          </a:br>
          <a:r>
            <a:rPr lang="ru-RU" b="1" dirty="0" smtClean="0">
              <a:latin typeface="Calibri" pitchFamily="34" charset="0"/>
            </a:rPr>
            <a:t>в возрасте от 2 мес. до 8 лет</a:t>
          </a:r>
          <a:endParaRPr lang="ru-RU" b="1" dirty="0">
            <a:latin typeface="Calibri" pitchFamily="34" charset="0"/>
          </a:endParaRPr>
        </a:p>
      </dgm:t>
    </dgm:pt>
    <dgm:pt modelId="{5956189D-30BA-4936-B732-2B85F703BD59}" type="parTrans" cxnId="{5DB38D82-8D51-4A15-8A7D-73774F4DAD7E}">
      <dgm:prSet/>
      <dgm:spPr/>
      <dgm:t>
        <a:bodyPr/>
        <a:lstStyle/>
        <a:p>
          <a:endParaRPr lang="ru-RU" b="1">
            <a:latin typeface="Calibri" pitchFamily="34" charset="0"/>
          </a:endParaRPr>
        </a:p>
      </dgm:t>
    </dgm:pt>
    <dgm:pt modelId="{3E9BCC1D-A7E4-4059-82FC-ABF03D27A44C}" type="sibTrans" cxnId="{5DB38D82-8D51-4A15-8A7D-73774F4DAD7E}">
      <dgm:prSet/>
      <dgm:spPr/>
      <dgm:t>
        <a:bodyPr/>
        <a:lstStyle/>
        <a:p>
          <a:endParaRPr lang="ru-RU" b="1">
            <a:latin typeface="Calibri" pitchFamily="34" charset="0"/>
          </a:endParaRPr>
        </a:p>
      </dgm:t>
    </dgm:pt>
    <dgm:pt modelId="{2846BD39-AA30-4635-B571-E8706CA09004}">
      <dgm:prSet/>
      <dgm:spPr/>
      <dgm:t>
        <a:bodyPr/>
        <a:lstStyle/>
        <a:p>
          <a:pPr rtl="0"/>
          <a:r>
            <a:rPr lang="ru-RU" b="1" dirty="0" smtClean="0">
              <a:latin typeface="Calibri" pitchFamily="34" charset="0"/>
            </a:rPr>
            <a:t>информирования родителей и иной общественности относительно целей ДО, общих для всего образовательного пространства РФ</a:t>
          </a:r>
          <a:endParaRPr lang="ru-RU" b="1" dirty="0">
            <a:latin typeface="Calibri" pitchFamily="34" charset="0"/>
          </a:endParaRPr>
        </a:p>
      </dgm:t>
    </dgm:pt>
    <dgm:pt modelId="{EAFDC75B-1D3B-425E-87B6-B57AEC84EE6B}" type="parTrans" cxnId="{FB13BFA0-2F4B-4A19-9746-1D242E096B5A}">
      <dgm:prSet/>
      <dgm:spPr/>
      <dgm:t>
        <a:bodyPr/>
        <a:lstStyle/>
        <a:p>
          <a:endParaRPr lang="ru-RU" b="1">
            <a:latin typeface="Calibri" pitchFamily="34" charset="0"/>
          </a:endParaRPr>
        </a:p>
      </dgm:t>
    </dgm:pt>
    <dgm:pt modelId="{3375FAAC-D6EB-4312-9A6E-3512FA153751}" type="sibTrans" cxnId="{FB13BFA0-2F4B-4A19-9746-1D242E096B5A}">
      <dgm:prSet/>
      <dgm:spPr/>
      <dgm:t>
        <a:bodyPr/>
        <a:lstStyle/>
        <a:p>
          <a:endParaRPr lang="ru-RU" b="1">
            <a:latin typeface="Calibri" pitchFamily="34" charset="0"/>
          </a:endParaRPr>
        </a:p>
      </dgm:t>
    </dgm:pt>
    <dgm:pt modelId="{19DFFB93-80D2-48F2-BC06-626259F8D2C2}" type="pres">
      <dgm:prSet presAssocID="{045FFD4B-9E3C-44A4-9A32-771C948E565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151C37-1A86-4132-BE2D-C9F517C951F4}" type="pres">
      <dgm:prSet presAssocID="{68FDB0C5-E8B9-4142-ADE8-7AB5FB01B4C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A413D8-0E37-4D82-8D68-679BBDCCEAA0}" type="pres">
      <dgm:prSet presAssocID="{FCFCA359-04A7-46B7-BAD3-3FE34F07885B}" presName="sibTrans" presStyleCnt="0"/>
      <dgm:spPr/>
    </dgm:pt>
    <dgm:pt modelId="{7C15A013-E7EC-47CB-AE71-50862332A466}" type="pres">
      <dgm:prSet presAssocID="{0534161F-6D7D-4855-AF64-A51632E687B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FC711F-A0DB-4641-B5EE-914AE6945CF0}" type="pres">
      <dgm:prSet presAssocID="{97267C6F-4C9D-4B43-9418-A6216F6A75ED}" presName="sibTrans" presStyleCnt="0"/>
      <dgm:spPr/>
    </dgm:pt>
    <dgm:pt modelId="{7B020337-C91A-4B6E-BC2A-8E774328246F}" type="pres">
      <dgm:prSet presAssocID="{254F7567-C4F6-4FA9-9876-DBD870A8815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ECA78B-2031-46F2-9DF9-478EA8277F56}" type="pres">
      <dgm:prSet presAssocID="{3E9BCC1D-A7E4-4059-82FC-ABF03D27A44C}" presName="sibTrans" presStyleCnt="0"/>
      <dgm:spPr/>
    </dgm:pt>
    <dgm:pt modelId="{5FD8E7A9-67C5-46F1-8BAA-74EA5F84B484}" type="pres">
      <dgm:prSet presAssocID="{2846BD39-AA30-4635-B571-E8706CA0900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EFBEE9-57A8-4501-81AF-95209F8668A0}" type="presOf" srcId="{254F7567-C4F6-4FA9-9876-DBD870A8815C}" destId="{7B020337-C91A-4B6E-BC2A-8E774328246F}" srcOrd="0" destOrd="0" presId="urn:microsoft.com/office/officeart/2005/8/layout/default"/>
    <dgm:cxn modelId="{1990318B-EF4B-4CD7-BF0D-8336E628BB93}" type="presOf" srcId="{0534161F-6D7D-4855-AF64-A51632E687BF}" destId="{7C15A013-E7EC-47CB-AE71-50862332A466}" srcOrd="0" destOrd="0" presId="urn:microsoft.com/office/officeart/2005/8/layout/default"/>
    <dgm:cxn modelId="{E63599AE-14E1-4A14-A676-2CD60E234348}" type="presOf" srcId="{68FDB0C5-E8B9-4142-ADE8-7AB5FB01B4CC}" destId="{E8151C37-1A86-4132-BE2D-C9F517C951F4}" srcOrd="0" destOrd="0" presId="urn:microsoft.com/office/officeart/2005/8/layout/default"/>
    <dgm:cxn modelId="{5DB38D82-8D51-4A15-8A7D-73774F4DAD7E}" srcId="{045FFD4B-9E3C-44A4-9A32-771C948E565C}" destId="{254F7567-C4F6-4FA9-9876-DBD870A8815C}" srcOrd="2" destOrd="0" parTransId="{5956189D-30BA-4936-B732-2B85F703BD59}" sibTransId="{3E9BCC1D-A7E4-4059-82FC-ABF03D27A44C}"/>
    <dgm:cxn modelId="{835FE340-76D3-409E-8E00-E7BD53DFF36C}" srcId="{045FFD4B-9E3C-44A4-9A32-771C948E565C}" destId="{68FDB0C5-E8B9-4142-ADE8-7AB5FB01B4CC}" srcOrd="0" destOrd="0" parTransId="{AB365724-967E-467D-AD03-828C4672D0EC}" sibTransId="{FCFCA359-04A7-46B7-BAD3-3FE34F07885B}"/>
    <dgm:cxn modelId="{2B1438B7-2836-4A13-A197-EB3CEC140000}" srcId="{045FFD4B-9E3C-44A4-9A32-771C948E565C}" destId="{0534161F-6D7D-4855-AF64-A51632E687BF}" srcOrd="1" destOrd="0" parTransId="{EA5C78B2-153C-41BF-BEB8-B1FDF8140750}" sibTransId="{97267C6F-4C9D-4B43-9418-A6216F6A75ED}"/>
    <dgm:cxn modelId="{5CD55532-6B5C-4A01-94E5-795D61A9B097}" type="presOf" srcId="{045FFD4B-9E3C-44A4-9A32-771C948E565C}" destId="{19DFFB93-80D2-48F2-BC06-626259F8D2C2}" srcOrd="0" destOrd="0" presId="urn:microsoft.com/office/officeart/2005/8/layout/default"/>
    <dgm:cxn modelId="{21BEF6F4-C090-4A27-B188-99186F8AB770}" type="presOf" srcId="{2846BD39-AA30-4635-B571-E8706CA09004}" destId="{5FD8E7A9-67C5-46F1-8BAA-74EA5F84B484}" srcOrd="0" destOrd="0" presId="urn:microsoft.com/office/officeart/2005/8/layout/default"/>
    <dgm:cxn modelId="{FB13BFA0-2F4B-4A19-9746-1D242E096B5A}" srcId="{045FFD4B-9E3C-44A4-9A32-771C948E565C}" destId="{2846BD39-AA30-4635-B571-E8706CA09004}" srcOrd="3" destOrd="0" parTransId="{EAFDC75B-1D3B-425E-87B6-B57AEC84EE6B}" sibTransId="{3375FAAC-D6EB-4312-9A6E-3512FA153751}"/>
    <dgm:cxn modelId="{F3C472CD-822F-46C2-B163-106C86D5EF8C}" type="presParOf" srcId="{19DFFB93-80D2-48F2-BC06-626259F8D2C2}" destId="{E8151C37-1A86-4132-BE2D-C9F517C951F4}" srcOrd="0" destOrd="0" presId="urn:microsoft.com/office/officeart/2005/8/layout/default"/>
    <dgm:cxn modelId="{EE83BE4F-44E7-4A81-A57F-F0A387E50245}" type="presParOf" srcId="{19DFFB93-80D2-48F2-BC06-626259F8D2C2}" destId="{76A413D8-0E37-4D82-8D68-679BBDCCEAA0}" srcOrd="1" destOrd="0" presId="urn:microsoft.com/office/officeart/2005/8/layout/default"/>
    <dgm:cxn modelId="{BED1D4FC-C666-4ED4-BDCC-39AE073FA6A6}" type="presParOf" srcId="{19DFFB93-80D2-48F2-BC06-626259F8D2C2}" destId="{7C15A013-E7EC-47CB-AE71-50862332A466}" srcOrd="2" destOrd="0" presId="urn:microsoft.com/office/officeart/2005/8/layout/default"/>
    <dgm:cxn modelId="{D98DF201-2EC4-4675-ABA3-341D7C559338}" type="presParOf" srcId="{19DFFB93-80D2-48F2-BC06-626259F8D2C2}" destId="{CAFC711F-A0DB-4641-B5EE-914AE6945CF0}" srcOrd="3" destOrd="0" presId="urn:microsoft.com/office/officeart/2005/8/layout/default"/>
    <dgm:cxn modelId="{2A03A035-F2C9-4CE1-B656-311FF72FBB50}" type="presParOf" srcId="{19DFFB93-80D2-48F2-BC06-626259F8D2C2}" destId="{7B020337-C91A-4B6E-BC2A-8E774328246F}" srcOrd="4" destOrd="0" presId="urn:microsoft.com/office/officeart/2005/8/layout/default"/>
    <dgm:cxn modelId="{DC812AA2-EAB5-447E-92AC-68701E46059E}" type="presParOf" srcId="{19DFFB93-80D2-48F2-BC06-626259F8D2C2}" destId="{F4ECA78B-2031-46F2-9DF9-478EA8277F56}" srcOrd="5" destOrd="0" presId="urn:microsoft.com/office/officeart/2005/8/layout/default"/>
    <dgm:cxn modelId="{E56F56F1-81DE-4F2A-9713-66E57D6E8288}" type="presParOf" srcId="{19DFFB93-80D2-48F2-BC06-626259F8D2C2}" destId="{5FD8E7A9-67C5-46F1-8BAA-74EA5F84B484}" srcOrd="6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4E226-9688-45AF-BD3E-5E6E073C3911}" type="datetimeFigureOut">
              <a:rPr lang="ru-RU" smtClean="0"/>
              <a:t>04.02.2014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FC0FC-E090-42AB-83AD-3B8E6131479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4.7. Целевые ориентиры Программы выступают основаниями преемственности дошкольного и начального общего образования. При соблюдении требований к условиям реализации Программы настоящие целевые ориентиры предполагают формирование у детей дошкольного возраста предпосылок к учебной деятельности на этапе завершения ими дошкольного образования.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96A51-411C-486C-A155-BD3BE44C3C3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96A51-411C-486C-A155-BD3BE44C3C34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14348" y="4643447"/>
            <a:ext cx="7772400" cy="1071570"/>
          </a:xfrm>
        </p:spPr>
        <p:txBody>
          <a:bodyPr anchor="b">
            <a:normAutofit/>
          </a:bodyPr>
          <a:lstStyle/>
          <a:p>
            <a:r>
              <a:rPr lang="en-US" dirty="0" smtClean="0"/>
              <a:t>IV</a:t>
            </a:r>
            <a:r>
              <a:rPr lang="ru-RU" dirty="0" smtClean="0"/>
              <a:t>. ТРЕБОВАНИЯ К РЕЗУЛЬТАТАМ</a:t>
            </a:r>
            <a:br>
              <a:rPr lang="ru-RU" dirty="0" smtClean="0"/>
            </a:br>
            <a:r>
              <a:rPr lang="ru-RU" dirty="0" smtClean="0"/>
              <a:t>     ОСВОЕНИЯ ООП ДО</a:t>
            </a:r>
            <a:endParaRPr lang="ru-RU" dirty="0"/>
          </a:p>
        </p:txBody>
      </p:sp>
      <p:sp>
        <p:nvSpPr>
          <p:cNvPr id="5" name="Заголовок 2"/>
          <p:cNvSpPr txBox="1">
            <a:spLocks/>
          </p:cNvSpPr>
          <p:nvPr/>
        </p:nvSpPr>
        <p:spPr>
          <a:xfrm>
            <a:off x="874713" y="1142984"/>
            <a:ext cx="7772400" cy="321471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200" b="1" i="0" u="none" strike="noStrike" kern="1200" cap="none" spc="0" normalizeH="0" baseline="0" noProof="0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ФЕДЕРАЛЬНЫЙ ГОСУДАРСТВЕННЫЙ ОБРАЗОВАТЕЛЬНЫЙ СТАНДАРТ</a:t>
            </a:r>
            <a:br>
              <a:rPr kumimoji="0" lang="ru-RU" sz="3200" b="1" i="0" u="none" strike="noStrike" kern="1200" cap="none" spc="0" normalizeH="0" baseline="0" noProof="0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200" b="1" i="0" u="none" strike="noStrike" kern="1200" cap="none" spc="0" normalizeH="0" baseline="0" noProof="0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ДОШКОЛЬНОГО ОБРАЗОВАНИЯ </a:t>
            </a:r>
            <a:endParaRPr kumimoji="0" lang="ru-RU" sz="3200" b="1" i="0" u="none" strike="noStrike" kern="1200" cap="none" spc="0" normalizeH="0" baseline="0" noProof="0" dirty="0">
              <a:ln w="12700">
                <a:solidFill>
                  <a:schemeClr val="accent2">
                    <a:shade val="90000"/>
                    <a:satMod val="150000"/>
                  </a:schemeClr>
                </a:solidFill>
              </a:ln>
              <a:solidFill>
                <a:srgbClr val="FF0000"/>
              </a:solidFill>
              <a:effectLst>
                <a:outerShdw blurRad="38100" dist="381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Целевые ориентиры образования</a:t>
            </a:r>
            <a:br>
              <a:rPr lang="ru-RU" sz="2800" dirty="0" smtClean="0"/>
            </a:br>
            <a:r>
              <a:rPr lang="ru-RU" sz="2800" dirty="0" smtClean="0"/>
              <a:t>в </a:t>
            </a:r>
            <a:r>
              <a:rPr lang="ru-RU" sz="2800" b="1" dirty="0" smtClean="0"/>
              <a:t>младенческом и раннем возрасте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66928" indent="-457200">
              <a:buFont typeface="+mj-lt"/>
              <a:buAutoNum type="arabicPeriod" startAt="7"/>
            </a:pPr>
            <a:r>
              <a:rPr lang="ru-RU" dirty="0" smtClean="0"/>
              <a:t>У ребёнка развита </a:t>
            </a:r>
            <a:r>
              <a:rPr lang="ru-RU" b="1" dirty="0" smtClean="0"/>
              <a:t>крупная моторика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он стремится осваивать различные </a:t>
            </a:r>
            <a:r>
              <a:rPr lang="ru-RU" b="1" dirty="0" smtClean="0"/>
              <a:t>виды движения </a:t>
            </a:r>
            <a:r>
              <a:rPr lang="ru-RU" dirty="0" smtClean="0"/>
              <a:t>(бег, лазанье, перешагивание и пр.)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-36512" y="-27384"/>
            <a:ext cx="85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ФГОС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Содержимое 13" descr="Рисунок14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52975" y="1643102"/>
            <a:ext cx="3829050" cy="4519534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7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ru-RU" sz="2800" dirty="0" smtClean="0"/>
              <a:t>Целевые ориентиры </a:t>
            </a:r>
            <a:r>
              <a:rPr lang="ru-RU" sz="2800" b="1" dirty="0" smtClean="0"/>
              <a:t>на этапе завершения ДО</a:t>
            </a:r>
            <a:endParaRPr lang="ru-RU" sz="2800" b="1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566928" indent="-457200">
              <a:buFont typeface="+mj-lt"/>
              <a:buAutoNum type="arabicPeriod"/>
            </a:pPr>
            <a:r>
              <a:rPr lang="ru-RU" dirty="0" smtClean="0"/>
              <a:t>Овладевает основными </a:t>
            </a:r>
            <a:r>
              <a:rPr lang="ru-RU" b="1" dirty="0" smtClean="0"/>
              <a:t>культурными способами деятельности</a:t>
            </a:r>
            <a:r>
              <a:rPr lang="ru-RU" dirty="0" smtClean="0"/>
              <a:t>, проявляет инициативу</a:t>
            </a:r>
            <a:br>
              <a:rPr lang="ru-RU" dirty="0" smtClean="0"/>
            </a:br>
            <a:r>
              <a:rPr lang="ru-RU" dirty="0" smtClean="0"/>
              <a:t>и самостоятельность</a:t>
            </a:r>
            <a:br>
              <a:rPr lang="ru-RU" dirty="0" smtClean="0"/>
            </a:br>
            <a:r>
              <a:rPr lang="ru-RU" dirty="0" smtClean="0"/>
              <a:t>в разных видах деятельности…</a:t>
            </a:r>
            <a:br>
              <a:rPr lang="ru-RU" dirty="0" smtClean="0"/>
            </a:br>
            <a:r>
              <a:rPr lang="ru-RU" b="1" dirty="0" smtClean="0"/>
              <a:t>способен выбирать </a:t>
            </a:r>
            <a:r>
              <a:rPr lang="ru-RU" dirty="0" smtClean="0"/>
              <a:t>себе род занятий, участников</a:t>
            </a:r>
            <a:br>
              <a:rPr lang="ru-RU" dirty="0" smtClean="0"/>
            </a:br>
            <a:r>
              <a:rPr lang="ru-RU" dirty="0" smtClean="0"/>
              <a:t>по совместной деятельности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11</a:t>
            </a:fld>
            <a:endParaRPr lang="ru-RU"/>
          </a:p>
        </p:txBody>
      </p:sp>
      <p:pic>
        <p:nvPicPr>
          <p:cNvPr id="16" name="Содержимое 15" descr="Рисунок5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56298" y="1639888"/>
            <a:ext cx="4022403" cy="4525962"/>
          </a:xfrm>
        </p:spPr>
      </p:pic>
      <p:sp>
        <p:nvSpPr>
          <p:cNvPr id="6" name="TextBox 5"/>
          <p:cNvSpPr txBox="1"/>
          <p:nvPr/>
        </p:nvSpPr>
        <p:spPr>
          <a:xfrm>
            <a:off x="-36512" y="-27384"/>
            <a:ext cx="85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ФГОС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566928" indent="-457200">
              <a:buFont typeface="+mj-lt"/>
              <a:buAutoNum type="arabicPeriod" startAt="2"/>
            </a:pPr>
            <a:r>
              <a:rPr lang="ru-RU" dirty="0" smtClean="0"/>
              <a:t>Обладает установкой </a:t>
            </a:r>
            <a:r>
              <a:rPr lang="ru-RU" b="1" dirty="0" smtClean="0"/>
              <a:t>положительного отношения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 миру, к разным видам труда, другим людям и самому себе, обладает чувством собственного достоинства; активно </a:t>
            </a:r>
            <a:r>
              <a:rPr lang="ru-RU" b="1" dirty="0" smtClean="0"/>
              <a:t>взаимодействует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со сверстниками и взрослыми, участвует в совместных играх. </a:t>
            </a:r>
            <a:r>
              <a:rPr lang="ru-RU" b="1" dirty="0" smtClean="0"/>
              <a:t>Способен договариваться</a:t>
            </a:r>
            <a:r>
              <a:rPr lang="ru-RU" dirty="0" smtClean="0"/>
              <a:t>, учитывать интересы и чувства других, </a:t>
            </a:r>
            <a:r>
              <a:rPr lang="ru-RU" b="1" dirty="0" smtClean="0"/>
              <a:t>сопереживать</a:t>
            </a:r>
            <a:r>
              <a:rPr lang="ru-RU" dirty="0" smtClean="0"/>
              <a:t> неудачам и радоваться успехам других;</a:t>
            </a:r>
            <a:br>
              <a:rPr lang="ru-RU" dirty="0" smtClean="0"/>
            </a:br>
            <a:r>
              <a:rPr lang="ru-RU" b="1" dirty="0" smtClean="0"/>
              <a:t>адекватно проявляет свои чувства</a:t>
            </a:r>
            <a:r>
              <a:rPr lang="ru-RU" dirty="0" smtClean="0"/>
              <a:t>, в том числе чувство веры в себя;</a:t>
            </a:r>
            <a:br>
              <a:rPr lang="ru-RU" dirty="0" smtClean="0"/>
            </a:br>
            <a:r>
              <a:rPr lang="ru-RU" dirty="0" smtClean="0"/>
              <a:t>старается разрешать конфликты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12</a:t>
            </a:fld>
            <a:endParaRPr lang="ru-RU"/>
          </a:p>
        </p:txBody>
      </p:sp>
      <p:pic>
        <p:nvPicPr>
          <p:cNvPr id="9" name="Содержимое 8" descr="Рисунок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9347" y="1639888"/>
            <a:ext cx="4036305" cy="4525962"/>
          </a:xfrm>
        </p:spPr>
      </p:pic>
      <p:sp>
        <p:nvSpPr>
          <p:cNvPr id="6" name="TextBox 5"/>
          <p:cNvSpPr txBox="1"/>
          <p:nvPr/>
        </p:nvSpPr>
        <p:spPr>
          <a:xfrm>
            <a:off x="-36512" y="-27384"/>
            <a:ext cx="85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ФГОС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ru-RU" sz="2800" dirty="0" smtClean="0"/>
              <a:t>Целевые ориентиры </a:t>
            </a:r>
            <a:r>
              <a:rPr lang="ru-RU" sz="2800" b="1" dirty="0" smtClean="0"/>
              <a:t>на этапе завершения ДО</a:t>
            </a:r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566928" indent="-457200">
              <a:buFont typeface="+mj-lt"/>
              <a:buAutoNum type="arabicPeriod" startAt="3"/>
            </a:pPr>
            <a:r>
              <a:rPr lang="ru-RU" b="1" dirty="0" smtClean="0"/>
              <a:t>Обладает развитым воображением, </a:t>
            </a:r>
            <a:r>
              <a:rPr lang="ru-RU" dirty="0" smtClean="0"/>
              <a:t>которое реализуется в разных видах деятельности,</a:t>
            </a:r>
            <a:br>
              <a:rPr lang="ru-RU" dirty="0" smtClean="0"/>
            </a:br>
            <a:r>
              <a:rPr lang="ru-RU" dirty="0" smtClean="0"/>
              <a:t>и, прежде всего, в игре; </a:t>
            </a:r>
            <a:r>
              <a:rPr lang="ru-RU" b="1" dirty="0" smtClean="0"/>
              <a:t>владеет разными формами и видами игры</a:t>
            </a:r>
            <a:r>
              <a:rPr lang="ru-RU" dirty="0" smtClean="0"/>
              <a:t>, различает условную</a:t>
            </a:r>
            <a:br>
              <a:rPr lang="ru-RU" dirty="0" smtClean="0"/>
            </a:br>
            <a:r>
              <a:rPr lang="ru-RU" dirty="0" smtClean="0"/>
              <a:t>и реальную ситуации, </a:t>
            </a:r>
            <a:r>
              <a:rPr lang="ru-RU" b="1" dirty="0" smtClean="0"/>
              <a:t>умеет подчиняться </a:t>
            </a:r>
            <a:r>
              <a:rPr lang="ru-RU" dirty="0" smtClean="0"/>
              <a:t>разным </a:t>
            </a:r>
            <a:r>
              <a:rPr lang="ru-RU" b="1" dirty="0" smtClean="0"/>
              <a:t>правилам</a:t>
            </a:r>
            <a:br>
              <a:rPr lang="ru-RU" b="1" dirty="0" smtClean="0"/>
            </a:br>
            <a:r>
              <a:rPr lang="ru-RU" dirty="0" smtClean="0"/>
              <a:t>и социальным нормам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-36512" y="-27384"/>
            <a:ext cx="85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ФГОС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7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ru-RU" sz="2800" dirty="0" smtClean="0"/>
              <a:t>Целевые ориентиры </a:t>
            </a:r>
            <a:r>
              <a:rPr lang="ru-RU" sz="2800" b="1" dirty="0" smtClean="0"/>
              <a:t>на этапе завершения ДО</a:t>
            </a:r>
            <a:endParaRPr lang="ru-RU" sz="2800" dirty="0"/>
          </a:p>
        </p:txBody>
      </p:sp>
      <p:pic>
        <p:nvPicPr>
          <p:cNvPr id="13" name="Содержимое 12" descr="Рисунок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85804" y="1639888"/>
            <a:ext cx="3963392" cy="4525962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566928" indent="-457200">
              <a:buFont typeface="+mj-lt"/>
              <a:buAutoNum type="arabicPeriod" startAt="4"/>
            </a:pPr>
            <a:r>
              <a:rPr lang="ru-RU" dirty="0" smtClean="0"/>
              <a:t>Достаточно хорошо </a:t>
            </a:r>
            <a:r>
              <a:rPr lang="ru-RU" b="1" dirty="0" smtClean="0"/>
              <a:t>владеет устной речью</a:t>
            </a:r>
            <a:r>
              <a:rPr lang="ru-RU" dirty="0" smtClean="0"/>
              <a:t>, может выражать свои мысли и желания,</a:t>
            </a:r>
            <a:br>
              <a:rPr lang="ru-RU" dirty="0" smtClean="0"/>
            </a:br>
            <a:r>
              <a:rPr lang="ru-RU" dirty="0" smtClean="0"/>
              <a:t>строит речевые высказывания в ситуации общения,</a:t>
            </a:r>
            <a:br>
              <a:rPr lang="ru-RU" dirty="0" smtClean="0"/>
            </a:br>
            <a:r>
              <a:rPr lang="ru-RU" dirty="0" smtClean="0"/>
              <a:t>может выделять звуки в словах,</a:t>
            </a:r>
            <a:br>
              <a:rPr lang="ru-RU" dirty="0" smtClean="0"/>
            </a:br>
            <a:r>
              <a:rPr lang="ru-RU" dirty="0" smtClean="0"/>
              <a:t>у ребёнка </a:t>
            </a:r>
            <a:r>
              <a:rPr lang="ru-RU" b="1" dirty="0" smtClean="0"/>
              <a:t>складываются предпосылки грамотности</a:t>
            </a:r>
            <a:endParaRPr lang="ru-RU" b="1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-36512" y="-27384"/>
            <a:ext cx="85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ФГОС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ru-RU" sz="2800" dirty="0" smtClean="0"/>
              <a:t>Целевые ориентиры </a:t>
            </a:r>
            <a:r>
              <a:rPr lang="ru-RU" sz="2800" b="1" dirty="0" smtClean="0"/>
              <a:t>на этапе завершения ДО</a:t>
            </a:r>
            <a:endParaRPr lang="ru-RU" sz="2800" dirty="0"/>
          </a:p>
        </p:txBody>
      </p:sp>
      <p:pic>
        <p:nvPicPr>
          <p:cNvPr id="18" name="Содержимое 17" descr="Рисунок4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250115"/>
            <a:ext cx="4038600" cy="3305507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66928" indent="-457200">
              <a:buFont typeface="+mj-lt"/>
              <a:buAutoNum type="arabicPeriod" startAt="5"/>
            </a:pPr>
            <a:r>
              <a:rPr lang="ru-RU" dirty="0" smtClean="0"/>
              <a:t>У ребёнка </a:t>
            </a:r>
            <a:r>
              <a:rPr lang="ru-RU" b="1" dirty="0" smtClean="0"/>
              <a:t>развита крупная и мелкая моторика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он подвижен, вынослив, владеет основными движениями, </a:t>
            </a:r>
            <a:r>
              <a:rPr lang="ru-RU" b="1" dirty="0" smtClean="0"/>
              <a:t>может контролировать свои движения</a:t>
            </a:r>
            <a:r>
              <a:rPr lang="ru-RU" dirty="0" smtClean="0"/>
              <a:t> и управлять ими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-36512" y="-27384"/>
            <a:ext cx="85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ФГОС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ru-RU" sz="2800" dirty="0" smtClean="0"/>
              <a:t>Целевые ориентиры </a:t>
            </a:r>
            <a:r>
              <a:rPr lang="ru-RU" sz="2800" b="1" dirty="0" smtClean="0"/>
              <a:t>на этапе завершения ДО</a:t>
            </a:r>
            <a:endParaRPr lang="ru-RU" sz="2800" dirty="0"/>
          </a:p>
        </p:txBody>
      </p:sp>
      <p:pic>
        <p:nvPicPr>
          <p:cNvPr id="13" name="Содержимое 12" descr="Рисунок5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16098" y="1639888"/>
            <a:ext cx="3902804" cy="4525962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566928" indent="-457200">
              <a:buFont typeface="+mj-lt"/>
              <a:buAutoNum type="arabicPeriod" startAt="6"/>
            </a:pPr>
            <a:r>
              <a:rPr lang="ru-RU" b="1" dirty="0" smtClean="0"/>
              <a:t>Способен к волевым усилиям</a:t>
            </a:r>
            <a:r>
              <a:rPr lang="ru-RU" dirty="0" smtClean="0"/>
              <a:t>, может следовать социальным нормам поведения и правилам</a:t>
            </a:r>
            <a:br>
              <a:rPr lang="ru-RU" dirty="0" smtClean="0"/>
            </a:br>
            <a:r>
              <a:rPr lang="ru-RU" dirty="0" smtClean="0"/>
              <a:t>в разных видах деятельности,</a:t>
            </a:r>
            <a:br>
              <a:rPr lang="ru-RU" dirty="0" smtClean="0"/>
            </a:br>
            <a:r>
              <a:rPr lang="ru-RU" dirty="0" smtClean="0"/>
              <a:t>во взаимоотношениях</a:t>
            </a:r>
            <a:br>
              <a:rPr lang="ru-RU" dirty="0" smtClean="0"/>
            </a:br>
            <a:r>
              <a:rPr lang="ru-RU" dirty="0" smtClean="0"/>
              <a:t>со взрослыми</a:t>
            </a:r>
            <a:br>
              <a:rPr lang="ru-RU" dirty="0" smtClean="0"/>
            </a:br>
            <a:r>
              <a:rPr lang="ru-RU" dirty="0" smtClean="0"/>
              <a:t>и сверстниками, </a:t>
            </a:r>
            <a:r>
              <a:rPr lang="ru-RU" b="1" dirty="0" smtClean="0"/>
              <a:t>может соблюдать правила </a:t>
            </a:r>
            <a:r>
              <a:rPr lang="ru-RU" dirty="0" smtClean="0"/>
              <a:t>безопасного поведения</a:t>
            </a:r>
            <a:br>
              <a:rPr lang="ru-RU" dirty="0" smtClean="0"/>
            </a:br>
            <a:r>
              <a:rPr lang="ru-RU" dirty="0" smtClean="0"/>
              <a:t>и личной гигиены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8" name="Содержимое 7" descr="Рисунок9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56298" y="1639888"/>
            <a:ext cx="4022403" cy="4525962"/>
          </a:xfrm>
        </p:spPr>
      </p:pic>
      <p:sp>
        <p:nvSpPr>
          <p:cNvPr id="6" name="TextBox 5"/>
          <p:cNvSpPr txBox="1"/>
          <p:nvPr/>
        </p:nvSpPr>
        <p:spPr>
          <a:xfrm>
            <a:off x="-36512" y="-27384"/>
            <a:ext cx="85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ФГОС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7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ru-RU" sz="2800" dirty="0" smtClean="0"/>
              <a:t>Целевые ориентиры </a:t>
            </a:r>
            <a:r>
              <a:rPr lang="ru-RU" sz="2800" b="1" dirty="0" smtClean="0"/>
              <a:t>на этапе завершения ДО</a:t>
            </a:r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Целевые ориентиры </a:t>
            </a:r>
            <a:r>
              <a:rPr lang="ru-RU" sz="2800" b="1" dirty="0" smtClean="0"/>
              <a:t>на этапе завершения ДО</a:t>
            </a:r>
            <a:endParaRPr lang="ru-RU" sz="28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idx="4294967295"/>
          </p:nvPr>
        </p:nvSpPr>
        <p:spPr>
          <a:xfrm>
            <a:off x="374848" y="1340768"/>
            <a:ext cx="8229600" cy="4968552"/>
          </a:xfrm>
        </p:spPr>
        <p:txBody>
          <a:bodyPr>
            <a:noAutofit/>
          </a:bodyPr>
          <a:lstStyle/>
          <a:p>
            <a:pPr marL="566928" indent="-457200">
              <a:buFont typeface="+mj-lt"/>
              <a:buAutoNum type="arabicPeriod" startAt="7"/>
            </a:pPr>
            <a:r>
              <a:rPr lang="ru-RU" sz="2000" b="1" dirty="0" smtClean="0"/>
              <a:t>Ребёнок проявляет</a:t>
            </a:r>
            <a:br>
              <a:rPr lang="ru-RU" sz="2000" b="1" dirty="0" smtClean="0"/>
            </a:br>
            <a:r>
              <a:rPr lang="ru-RU" sz="2000" b="1" dirty="0" smtClean="0"/>
              <a:t>любознательность</a:t>
            </a:r>
            <a:br>
              <a:rPr lang="ru-RU" sz="2000" b="1" dirty="0" smtClean="0"/>
            </a:br>
            <a:endParaRPr lang="ru-RU" sz="1000" b="1" dirty="0" smtClean="0"/>
          </a:p>
          <a:p>
            <a:pPr marL="0" lvl="1" indent="-457200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задаёт вопросы</a:t>
            </a:r>
          </a:p>
          <a:p>
            <a:pPr marL="0" lvl="1" indent="-457200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интересуется причинно-следственными</a:t>
            </a:r>
            <a:b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связями</a:t>
            </a:r>
          </a:p>
          <a:p>
            <a:pPr marL="0" lvl="1" indent="-457200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пытается самостоятельно придумывать</a:t>
            </a:r>
            <a:b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объяснения явлениям природы</a:t>
            </a:r>
            <a:b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и поступкам людей</a:t>
            </a:r>
          </a:p>
          <a:p>
            <a:pPr marL="0" lvl="1" indent="-457200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склонен наблюдать, экспериментировать</a:t>
            </a:r>
          </a:p>
          <a:p>
            <a:pPr marL="0" lvl="1" indent="-457200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обладает начальными знаниями о себе, о природном</a:t>
            </a:r>
            <a:b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и социальном мире, в котором он живёт</a:t>
            </a:r>
          </a:p>
          <a:p>
            <a:pPr marL="0" lvl="1" indent="-457200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знаком с произведениями детской литературы</a:t>
            </a:r>
          </a:p>
          <a:p>
            <a:pPr marL="0" lvl="1" indent="-457200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обладает элементарными представлениями из области живой</a:t>
            </a:r>
            <a:b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природы, естествознания, математики, истории и т. п.</a:t>
            </a:r>
          </a:p>
          <a:p>
            <a:pPr marL="0" lvl="1" indent="-457200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способен к принятию собственных решений, опираясь на свои</a:t>
            </a:r>
            <a:b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знания и умения в различных видах деятельности</a:t>
            </a:r>
            <a:endParaRPr lang="ru-RU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36512" y="-27384"/>
            <a:ext cx="85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ФГОС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ПРОСВЕЩЕНИЕ\Картинки разные\Дети_и_книга\006.jpg"/>
          <p:cNvPicPr>
            <a:picLocks noChangeAspect="1" noChangeArrowheads="1"/>
          </p:cNvPicPr>
          <p:nvPr/>
        </p:nvPicPr>
        <p:blipFill>
          <a:blip r:embed="rId3" cstate="print"/>
          <a:srcRect b="19226"/>
          <a:stretch>
            <a:fillRect/>
          </a:stretch>
        </p:blipFill>
        <p:spPr bwMode="auto">
          <a:xfrm>
            <a:off x="5917826" y="1379052"/>
            <a:ext cx="2817958" cy="255400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Преемственность дошкольного</a:t>
            </a:r>
            <a:br>
              <a:rPr lang="ru-RU" dirty="0" smtClean="0"/>
            </a:br>
            <a:r>
              <a:rPr lang="ru-RU" dirty="0" smtClean="0"/>
              <a:t>и начального общего образования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9" name="Полилиния 8"/>
          <p:cNvSpPr/>
          <p:nvPr/>
        </p:nvSpPr>
        <p:spPr>
          <a:xfrm>
            <a:off x="457200" y="1699162"/>
            <a:ext cx="8229600" cy="963946"/>
          </a:xfrm>
          <a:custGeom>
            <a:avLst/>
            <a:gdLst>
              <a:gd name="connsiteX0" fmla="*/ 0 w 8229600"/>
              <a:gd name="connsiteY0" fmla="*/ 96395 h 963946"/>
              <a:gd name="connsiteX1" fmla="*/ 28234 w 8229600"/>
              <a:gd name="connsiteY1" fmla="*/ 28233 h 963946"/>
              <a:gd name="connsiteX2" fmla="*/ 96396 w 8229600"/>
              <a:gd name="connsiteY2" fmla="*/ 0 h 963946"/>
              <a:gd name="connsiteX3" fmla="*/ 8133205 w 8229600"/>
              <a:gd name="connsiteY3" fmla="*/ 0 h 963946"/>
              <a:gd name="connsiteX4" fmla="*/ 8201367 w 8229600"/>
              <a:gd name="connsiteY4" fmla="*/ 28234 h 963946"/>
              <a:gd name="connsiteX5" fmla="*/ 8229600 w 8229600"/>
              <a:gd name="connsiteY5" fmla="*/ 96396 h 963946"/>
              <a:gd name="connsiteX6" fmla="*/ 8229600 w 8229600"/>
              <a:gd name="connsiteY6" fmla="*/ 867551 h 963946"/>
              <a:gd name="connsiteX7" fmla="*/ 8201367 w 8229600"/>
              <a:gd name="connsiteY7" fmla="*/ 935713 h 963946"/>
              <a:gd name="connsiteX8" fmla="*/ 8133205 w 8229600"/>
              <a:gd name="connsiteY8" fmla="*/ 963946 h 963946"/>
              <a:gd name="connsiteX9" fmla="*/ 96395 w 8229600"/>
              <a:gd name="connsiteY9" fmla="*/ 963946 h 963946"/>
              <a:gd name="connsiteX10" fmla="*/ 28233 w 8229600"/>
              <a:gd name="connsiteY10" fmla="*/ 935712 h 963946"/>
              <a:gd name="connsiteX11" fmla="*/ 0 w 8229600"/>
              <a:gd name="connsiteY11" fmla="*/ 867550 h 963946"/>
              <a:gd name="connsiteX12" fmla="*/ 0 w 8229600"/>
              <a:gd name="connsiteY12" fmla="*/ 96395 h 963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29600" h="963946">
                <a:moveTo>
                  <a:pt x="0" y="96395"/>
                </a:moveTo>
                <a:cubicBezTo>
                  <a:pt x="0" y="70829"/>
                  <a:pt x="10156" y="46311"/>
                  <a:pt x="28234" y="28233"/>
                </a:cubicBezTo>
                <a:cubicBezTo>
                  <a:pt x="46312" y="10155"/>
                  <a:pt x="70830" y="0"/>
                  <a:pt x="96396" y="0"/>
                </a:cubicBezTo>
                <a:lnTo>
                  <a:pt x="8133205" y="0"/>
                </a:lnTo>
                <a:cubicBezTo>
                  <a:pt x="8158771" y="0"/>
                  <a:pt x="8183289" y="10156"/>
                  <a:pt x="8201367" y="28234"/>
                </a:cubicBezTo>
                <a:cubicBezTo>
                  <a:pt x="8219445" y="46312"/>
                  <a:pt x="8229600" y="70830"/>
                  <a:pt x="8229600" y="96396"/>
                </a:cubicBezTo>
                <a:lnTo>
                  <a:pt x="8229600" y="867551"/>
                </a:lnTo>
                <a:cubicBezTo>
                  <a:pt x="8229600" y="893117"/>
                  <a:pt x="8219444" y="917635"/>
                  <a:pt x="8201367" y="935713"/>
                </a:cubicBezTo>
                <a:cubicBezTo>
                  <a:pt x="8183289" y="953791"/>
                  <a:pt x="8158771" y="963946"/>
                  <a:pt x="8133205" y="963946"/>
                </a:cubicBezTo>
                <a:lnTo>
                  <a:pt x="96395" y="963946"/>
                </a:lnTo>
                <a:cubicBezTo>
                  <a:pt x="70829" y="963946"/>
                  <a:pt x="46311" y="953790"/>
                  <a:pt x="28233" y="935712"/>
                </a:cubicBezTo>
                <a:cubicBezTo>
                  <a:pt x="10155" y="917634"/>
                  <a:pt x="0" y="893116"/>
                  <a:pt x="0" y="867550"/>
                </a:cubicBezTo>
                <a:lnTo>
                  <a:pt x="0" y="96395"/>
                </a:lnTo>
                <a:close/>
              </a:path>
            </a:pathLst>
          </a:cu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9673" tIns="119673" rIns="119673" bIns="119673" numCol="1" spcCol="1270" anchor="ctr" anchorCtr="0">
            <a:noAutofit/>
          </a:bodyPr>
          <a:lstStyle/>
          <a:p>
            <a:pPr lvl="0" algn="ctr" defTabSz="10668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kern="1200" dirty="0" smtClean="0">
                <a:latin typeface="Calibri" pitchFamily="34" charset="0"/>
              </a:rPr>
              <a:t>Соблюдение </a:t>
            </a:r>
            <a:r>
              <a:rPr lang="ru-RU" sz="2400" b="1" kern="1200" dirty="0" smtClean="0">
                <a:solidFill>
                  <a:srgbClr val="FFFF00"/>
                </a:solidFill>
                <a:latin typeface="Calibri" pitchFamily="34" charset="0"/>
              </a:rPr>
              <a:t>требований к условиям </a:t>
            </a:r>
            <a:r>
              <a:rPr lang="ru-RU" sz="2400" b="1" kern="1200" dirty="0" smtClean="0">
                <a:latin typeface="Calibri" pitchFamily="34" charset="0"/>
              </a:rPr>
              <a:t>реализации Программы</a:t>
            </a:r>
            <a:endParaRPr lang="ru-RU" sz="2400" b="1" kern="1200" dirty="0">
              <a:latin typeface="Calibri" pitchFamily="34" charset="0"/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4228314" y="2780928"/>
            <a:ext cx="703726" cy="790134"/>
          </a:xfrm>
          <a:custGeom>
            <a:avLst/>
            <a:gdLst>
              <a:gd name="connsiteX0" fmla="*/ 0 w 943291"/>
              <a:gd name="connsiteY0" fmla="*/ 166277 h 831386"/>
              <a:gd name="connsiteX1" fmla="*/ 527598 w 943291"/>
              <a:gd name="connsiteY1" fmla="*/ 166277 h 831386"/>
              <a:gd name="connsiteX2" fmla="*/ 527598 w 943291"/>
              <a:gd name="connsiteY2" fmla="*/ 0 h 831386"/>
              <a:gd name="connsiteX3" fmla="*/ 943291 w 943291"/>
              <a:gd name="connsiteY3" fmla="*/ 415693 h 831386"/>
              <a:gd name="connsiteX4" fmla="*/ 527598 w 943291"/>
              <a:gd name="connsiteY4" fmla="*/ 831386 h 831386"/>
              <a:gd name="connsiteX5" fmla="*/ 527598 w 943291"/>
              <a:gd name="connsiteY5" fmla="*/ 665109 h 831386"/>
              <a:gd name="connsiteX6" fmla="*/ 0 w 943291"/>
              <a:gd name="connsiteY6" fmla="*/ 665109 h 831386"/>
              <a:gd name="connsiteX7" fmla="*/ 0 w 943291"/>
              <a:gd name="connsiteY7" fmla="*/ 166277 h 831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43291" h="831386">
                <a:moveTo>
                  <a:pt x="754633" y="0"/>
                </a:moveTo>
                <a:lnTo>
                  <a:pt x="754633" y="465008"/>
                </a:lnTo>
                <a:lnTo>
                  <a:pt x="943290" y="465008"/>
                </a:lnTo>
                <a:lnTo>
                  <a:pt x="471646" y="831386"/>
                </a:lnTo>
                <a:lnTo>
                  <a:pt x="1" y="465008"/>
                </a:lnTo>
                <a:lnTo>
                  <a:pt x="188658" y="465008"/>
                </a:lnTo>
                <a:lnTo>
                  <a:pt x="188658" y="0"/>
                </a:lnTo>
                <a:lnTo>
                  <a:pt x="754633" y="0"/>
                </a:lnTo>
                <a:close/>
              </a:path>
            </a:pathLst>
          </a:cu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6277" tIns="1" rIns="166278" bIns="249416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400" b="1" kern="1200">
              <a:latin typeface="Calibri" pitchFamily="34" charset="0"/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457200" y="3632675"/>
            <a:ext cx="8229600" cy="1236471"/>
          </a:xfrm>
          <a:custGeom>
            <a:avLst/>
            <a:gdLst>
              <a:gd name="connsiteX0" fmla="*/ 0 w 8229600"/>
              <a:gd name="connsiteY0" fmla="*/ 123647 h 1236471"/>
              <a:gd name="connsiteX1" fmla="*/ 36215 w 8229600"/>
              <a:gd name="connsiteY1" fmla="*/ 36215 h 1236471"/>
              <a:gd name="connsiteX2" fmla="*/ 123647 w 8229600"/>
              <a:gd name="connsiteY2" fmla="*/ 0 h 1236471"/>
              <a:gd name="connsiteX3" fmla="*/ 8105953 w 8229600"/>
              <a:gd name="connsiteY3" fmla="*/ 0 h 1236471"/>
              <a:gd name="connsiteX4" fmla="*/ 8193385 w 8229600"/>
              <a:gd name="connsiteY4" fmla="*/ 36215 h 1236471"/>
              <a:gd name="connsiteX5" fmla="*/ 8229600 w 8229600"/>
              <a:gd name="connsiteY5" fmla="*/ 123647 h 1236471"/>
              <a:gd name="connsiteX6" fmla="*/ 8229600 w 8229600"/>
              <a:gd name="connsiteY6" fmla="*/ 1112824 h 1236471"/>
              <a:gd name="connsiteX7" fmla="*/ 8193385 w 8229600"/>
              <a:gd name="connsiteY7" fmla="*/ 1200256 h 1236471"/>
              <a:gd name="connsiteX8" fmla="*/ 8105953 w 8229600"/>
              <a:gd name="connsiteY8" fmla="*/ 1236471 h 1236471"/>
              <a:gd name="connsiteX9" fmla="*/ 123647 w 8229600"/>
              <a:gd name="connsiteY9" fmla="*/ 1236471 h 1236471"/>
              <a:gd name="connsiteX10" fmla="*/ 36215 w 8229600"/>
              <a:gd name="connsiteY10" fmla="*/ 1200256 h 1236471"/>
              <a:gd name="connsiteX11" fmla="*/ 0 w 8229600"/>
              <a:gd name="connsiteY11" fmla="*/ 1112824 h 1236471"/>
              <a:gd name="connsiteX12" fmla="*/ 0 w 8229600"/>
              <a:gd name="connsiteY12" fmla="*/ 123647 h 1236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29600" h="1236471">
                <a:moveTo>
                  <a:pt x="0" y="123647"/>
                </a:moveTo>
                <a:cubicBezTo>
                  <a:pt x="0" y="90854"/>
                  <a:pt x="13027" y="59404"/>
                  <a:pt x="36215" y="36215"/>
                </a:cubicBezTo>
                <a:cubicBezTo>
                  <a:pt x="59403" y="13027"/>
                  <a:pt x="90853" y="0"/>
                  <a:pt x="123647" y="0"/>
                </a:cubicBezTo>
                <a:lnTo>
                  <a:pt x="8105953" y="0"/>
                </a:lnTo>
                <a:cubicBezTo>
                  <a:pt x="8138746" y="0"/>
                  <a:pt x="8170196" y="13027"/>
                  <a:pt x="8193385" y="36215"/>
                </a:cubicBezTo>
                <a:cubicBezTo>
                  <a:pt x="8216573" y="59403"/>
                  <a:pt x="8229600" y="90853"/>
                  <a:pt x="8229600" y="123647"/>
                </a:cubicBezTo>
                <a:lnTo>
                  <a:pt x="8229600" y="1112824"/>
                </a:lnTo>
                <a:cubicBezTo>
                  <a:pt x="8229600" y="1145617"/>
                  <a:pt x="8216573" y="1177067"/>
                  <a:pt x="8193385" y="1200256"/>
                </a:cubicBezTo>
                <a:cubicBezTo>
                  <a:pt x="8170197" y="1223444"/>
                  <a:pt x="8138747" y="1236471"/>
                  <a:pt x="8105953" y="1236471"/>
                </a:cubicBezTo>
                <a:lnTo>
                  <a:pt x="123647" y="1236471"/>
                </a:lnTo>
                <a:cubicBezTo>
                  <a:pt x="90854" y="1236471"/>
                  <a:pt x="59404" y="1223444"/>
                  <a:pt x="36215" y="1200256"/>
                </a:cubicBezTo>
                <a:cubicBezTo>
                  <a:pt x="13027" y="1177068"/>
                  <a:pt x="0" y="1145618"/>
                  <a:pt x="0" y="1112824"/>
                </a:cubicBezTo>
                <a:lnTo>
                  <a:pt x="0" y="123647"/>
                </a:lnTo>
                <a:close/>
              </a:path>
            </a:pathLst>
          </a:cu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7655" tIns="127655" rIns="127655" bIns="127655" numCol="1" spcCol="1270" anchor="ctr" anchorCtr="0">
            <a:noAutofit/>
          </a:bodyPr>
          <a:lstStyle/>
          <a:p>
            <a:pPr lvl="0" algn="ctr" defTabSz="10668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kern="1200" dirty="0" smtClean="0">
                <a:latin typeface="Calibri" pitchFamily="34" charset="0"/>
              </a:rPr>
              <a:t>Формирование у ребёнка к моменту завершения уровня ДО показателей, указанных в целевых ориентирах </a:t>
            </a:r>
            <a:r>
              <a:rPr lang="ru-RU" sz="2400" b="1" kern="1200" dirty="0" smtClean="0">
                <a:solidFill>
                  <a:srgbClr val="FFFF00"/>
                </a:solidFill>
                <a:latin typeface="Calibri" pitchFamily="34" charset="0"/>
              </a:rPr>
              <a:t>(формирование предпосылок к учебной деятельности)</a:t>
            </a:r>
            <a:endParaRPr lang="ru-RU" sz="2400" b="1" kern="1200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19672" y="5336166"/>
            <a:ext cx="5904656" cy="757130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ЦО Программы выступают основаниями преемственности ДО и НОО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Целевые ориентиры поставлены для:</a:t>
            </a:r>
            <a:endParaRPr lang="ru-RU" sz="32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3</a:t>
            </a:fld>
            <a:endParaRPr lang="ru-RU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4294967295"/>
          </p:nvPr>
        </p:nvGraphicFramePr>
        <p:xfrm>
          <a:off x="467544" y="1412776"/>
          <a:ext cx="820891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Целевые ориентиры образования</a:t>
            </a:r>
            <a:br>
              <a:rPr lang="ru-RU" sz="2800" dirty="0" smtClean="0"/>
            </a:br>
            <a:r>
              <a:rPr lang="ru-RU" sz="2800" dirty="0" smtClean="0"/>
              <a:t>в </a:t>
            </a:r>
            <a:r>
              <a:rPr lang="ru-RU" sz="2800" b="1" dirty="0" smtClean="0"/>
              <a:t>младенческом и раннем возрасте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566928" indent="-457200">
              <a:buFont typeface="+mj-lt"/>
              <a:buAutoNum type="arabicPeriod"/>
            </a:pPr>
            <a:r>
              <a:rPr lang="ru-RU" dirty="0" smtClean="0"/>
              <a:t>Интересуется </a:t>
            </a:r>
            <a:r>
              <a:rPr lang="ru-RU" b="1" dirty="0" smtClean="0"/>
              <a:t>окружающими предметами</a:t>
            </a:r>
            <a:r>
              <a:rPr lang="ru-RU" dirty="0" smtClean="0"/>
              <a:t> и активно действует с ними;</a:t>
            </a:r>
            <a:br>
              <a:rPr lang="ru-RU" dirty="0" smtClean="0"/>
            </a:br>
            <a:r>
              <a:rPr lang="ru-RU" b="1" dirty="0" smtClean="0"/>
              <a:t>эмоционально вовлечён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действия с игрушками</a:t>
            </a:r>
            <a:br>
              <a:rPr lang="ru-RU" dirty="0" smtClean="0"/>
            </a:br>
            <a:r>
              <a:rPr lang="ru-RU" dirty="0" smtClean="0"/>
              <a:t>и другими предметами, </a:t>
            </a:r>
            <a:r>
              <a:rPr lang="ru-RU" b="1" dirty="0" smtClean="0"/>
              <a:t>стремится проявлять настойчивость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достижении результата своих действий</a:t>
            </a:r>
            <a:endParaRPr lang="ru-RU" dirty="0"/>
          </a:p>
        </p:txBody>
      </p:sp>
      <p:pic>
        <p:nvPicPr>
          <p:cNvPr id="9" name="Содержимое 8" descr="Рисунок6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70611" y="1639888"/>
            <a:ext cx="3593777" cy="4525962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-36512" y="-27384"/>
            <a:ext cx="85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ФГОС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Целевые ориентиры образования</a:t>
            </a:r>
            <a:br>
              <a:rPr lang="ru-RU" sz="2800" dirty="0" smtClean="0"/>
            </a:br>
            <a:r>
              <a:rPr lang="ru-RU" sz="2800" dirty="0" smtClean="0"/>
              <a:t>в </a:t>
            </a:r>
            <a:r>
              <a:rPr lang="ru-RU" sz="2800" b="1" dirty="0" smtClean="0"/>
              <a:t>младенческом и раннем возрасте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566928" indent="-457200">
              <a:buFont typeface="+mj-lt"/>
              <a:buAutoNum type="arabicPeriod" startAt="2"/>
            </a:pPr>
            <a:r>
              <a:rPr lang="ru-RU" dirty="0" smtClean="0"/>
              <a:t>Использует специфические, культурно фиксированные  </a:t>
            </a:r>
            <a:r>
              <a:rPr lang="ru-RU" b="1" dirty="0" smtClean="0"/>
              <a:t>предметные действия</a:t>
            </a:r>
            <a:r>
              <a:rPr lang="ru-RU" dirty="0" smtClean="0"/>
              <a:t>, знает назначение бытовых предметов (ложки, расчёски, карандаша и пр.) и умеет пользоваться ими.</a:t>
            </a:r>
            <a:br>
              <a:rPr lang="ru-RU" dirty="0" smtClean="0"/>
            </a:br>
            <a:r>
              <a:rPr lang="ru-RU" dirty="0" smtClean="0"/>
              <a:t>Владеет </a:t>
            </a:r>
            <a:r>
              <a:rPr lang="ru-RU" b="1" dirty="0" smtClean="0"/>
              <a:t>простейшими навыками самообслуживания</a:t>
            </a:r>
            <a:r>
              <a:rPr lang="ru-RU" dirty="0" smtClean="0"/>
              <a:t>; стремится проявлять самостоятельность</a:t>
            </a:r>
            <a:br>
              <a:rPr lang="ru-RU" dirty="0" smtClean="0"/>
            </a:br>
            <a:r>
              <a:rPr lang="ru-RU" dirty="0" smtClean="0"/>
              <a:t>в бытовом и игровом поведении</a:t>
            </a:r>
          </a:p>
        </p:txBody>
      </p:sp>
      <p:pic>
        <p:nvPicPr>
          <p:cNvPr id="8" name="Содержимое 7" descr="Рисунок7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64354" y="1639888"/>
            <a:ext cx="4006292" cy="4525962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-36512" y="-27384"/>
            <a:ext cx="85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ФГОС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Целевые ориентиры образования</a:t>
            </a:r>
            <a:br>
              <a:rPr lang="ru-RU" sz="2800" dirty="0" smtClean="0"/>
            </a:br>
            <a:r>
              <a:rPr lang="ru-RU" sz="2800" dirty="0" smtClean="0"/>
              <a:t>в </a:t>
            </a:r>
            <a:r>
              <a:rPr lang="ru-RU" sz="2800" b="1" dirty="0" smtClean="0"/>
              <a:t>младенческом и раннем возрасте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566928" indent="-457200">
              <a:buFont typeface="+mj-lt"/>
              <a:buAutoNum type="arabicPeriod" startAt="3"/>
            </a:pPr>
            <a:r>
              <a:rPr lang="ru-RU" b="1" dirty="0" smtClean="0"/>
              <a:t>Владеет</a:t>
            </a:r>
            <a:r>
              <a:rPr lang="ru-RU" dirty="0" smtClean="0"/>
              <a:t> активной</a:t>
            </a:r>
            <a:br>
              <a:rPr lang="ru-RU" dirty="0" smtClean="0"/>
            </a:br>
            <a:r>
              <a:rPr lang="ru-RU" dirty="0" smtClean="0"/>
              <a:t>и пассивной </a:t>
            </a:r>
            <a:r>
              <a:rPr lang="ru-RU" b="1" dirty="0" smtClean="0"/>
              <a:t>речью, включённой в общение</a:t>
            </a:r>
            <a:r>
              <a:rPr lang="ru-RU" dirty="0" smtClean="0"/>
              <a:t>; может обращаться</a:t>
            </a:r>
            <a:br>
              <a:rPr lang="ru-RU" dirty="0" smtClean="0"/>
            </a:br>
            <a:r>
              <a:rPr lang="ru-RU" dirty="0" smtClean="0"/>
              <a:t>с вопросами и просьбами, понимает речь взрослых; знает названия окружающих предметов</a:t>
            </a:r>
            <a:br>
              <a:rPr lang="ru-RU" dirty="0" smtClean="0"/>
            </a:br>
            <a:r>
              <a:rPr lang="ru-RU" dirty="0" smtClean="0"/>
              <a:t>и игрушек</a:t>
            </a:r>
          </a:p>
        </p:txBody>
      </p:sp>
      <p:pic>
        <p:nvPicPr>
          <p:cNvPr id="8" name="Содержимое 7" descr="Рисунок8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1667075"/>
            <a:ext cx="4038600" cy="4471588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-36512" y="-27384"/>
            <a:ext cx="85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ФГОС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Целевые ориентиры образования</a:t>
            </a:r>
            <a:br>
              <a:rPr lang="ru-RU" sz="2800" dirty="0" smtClean="0"/>
            </a:br>
            <a:r>
              <a:rPr lang="ru-RU" sz="2800" dirty="0" smtClean="0"/>
              <a:t>в </a:t>
            </a:r>
            <a:r>
              <a:rPr lang="ru-RU" sz="2800" b="1" dirty="0" smtClean="0"/>
              <a:t>младенческом и раннем возрасте</a:t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566928" indent="-457200">
              <a:buFont typeface="+mj-lt"/>
              <a:buAutoNum type="arabicPeriod" startAt="4"/>
            </a:pPr>
            <a:r>
              <a:rPr lang="ru-RU" dirty="0" smtClean="0"/>
              <a:t>Стремится к общению</a:t>
            </a:r>
            <a:br>
              <a:rPr lang="ru-RU" dirty="0" smtClean="0"/>
            </a:br>
            <a:r>
              <a:rPr lang="ru-RU" dirty="0" smtClean="0"/>
              <a:t>со взрослыми и активно </a:t>
            </a:r>
            <a:r>
              <a:rPr lang="ru-RU" b="1" dirty="0" smtClean="0"/>
              <a:t>подражает</a:t>
            </a:r>
            <a:r>
              <a:rPr lang="ru-RU" dirty="0" smtClean="0"/>
              <a:t> им</a:t>
            </a:r>
            <a:br>
              <a:rPr lang="ru-RU" dirty="0" smtClean="0"/>
            </a:br>
            <a:r>
              <a:rPr lang="ru-RU" dirty="0" smtClean="0"/>
              <a:t>в  движениях и действиях;</a:t>
            </a:r>
            <a:br>
              <a:rPr lang="ru-RU" dirty="0" smtClean="0"/>
            </a:br>
            <a:r>
              <a:rPr lang="ru-RU" b="1" dirty="0" smtClean="0"/>
              <a:t>появляются игры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в которых ребёнок </a:t>
            </a:r>
            <a:r>
              <a:rPr lang="ru-RU" b="1" dirty="0" smtClean="0"/>
              <a:t>воспроизводит действия взрослого</a:t>
            </a:r>
            <a:endParaRPr lang="ru-RU" b="1" dirty="0"/>
          </a:p>
        </p:txBody>
      </p:sp>
      <p:pic>
        <p:nvPicPr>
          <p:cNvPr id="9" name="Содержимое 8" descr="Рисунок9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96192" y="1639888"/>
            <a:ext cx="3942616" cy="4525962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-36512" y="-27384"/>
            <a:ext cx="85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ФГОС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Целевые ориентиры образования</a:t>
            </a:r>
            <a:br>
              <a:rPr lang="ru-RU" sz="2800" dirty="0" smtClean="0"/>
            </a:br>
            <a:r>
              <a:rPr lang="ru-RU" sz="2800" dirty="0" smtClean="0"/>
              <a:t>в </a:t>
            </a:r>
            <a:r>
              <a:rPr lang="ru-RU" sz="2800" b="1" dirty="0" smtClean="0"/>
              <a:t>младенческом и раннем возрасте</a:t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66928" indent="-457200">
              <a:buFont typeface="+mj-lt"/>
              <a:buAutoNum type="arabicPeriod" startAt="5"/>
            </a:pPr>
            <a:r>
              <a:rPr lang="ru-RU" b="1" dirty="0" smtClean="0"/>
              <a:t>Проявляет интерес</a:t>
            </a:r>
            <a:br>
              <a:rPr lang="ru-RU" b="1" dirty="0" smtClean="0"/>
            </a:br>
            <a:r>
              <a:rPr lang="ru-RU" b="1" dirty="0" smtClean="0"/>
              <a:t>к сверстникам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наблюдает</a:t>
            </a:r>
            <a:br>
              <a:rPr lang="ru-RU" dirty="0" smtClean="0"/>
            </a:br>
            <a:r>
              <a:rPr lang="ru-RU" dirty="0" smtClean="0"/>
              <a:t>за их действиями</a:t>
            </a:r>
            <a:br>
              <a:rPr lang="ru-RU" dirty="0" smtClean="0"/>
            </a:br>
            <a:r>
              <a:rPr lang="ru-RU" dirty="0" smtClean="0"/>
              <a:t>и </a:t>
            </a:r>
            <a:r>
              <a:rPr lang="ru-RU" b="1" dirty="0" smtClean="0"/>
              <a:t>подражает</a:t>
            </a:r>
            <a:r>
              <a:rPr lang="ru-RU" dirty="0" smtClean="0"/>
              <a:t> им</a:t>
            </a:r>
            <a:endParaRPr lang="ru-RU" b="1" dirty="0"/>
          </a:p>
        </p:txBody>
      </p:sp>
      <p:pic>
        <p:nvPicPr>
          <p:cNvPr id="9" name="Содержимое 8" descr="Рисунок10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52956" y="1639888"/>
            <a:ext cx="4029087" cy="4525962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-36512" y="-27384"/>
            <a:ext cx="85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ФГОС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Целевые ориентиры образования</a:t>
            </a:r>
            <a:br>
              <a:rPr lang="ru-RU" sz="2800" dirty="0" smtClean="0"/>
            </a:br>
            <a:r>
              <a:rPr lang="ru-RU" sz="2800" dirty="0" smtClean="0"/>
              <a:t>в </a:t>
            </a:r>
            <a:r>
              <a:rPr lang="ru-RU" sz="2800" b="1" dirty="0" smtClean="0"/>
              <a:t>младенческом и раннем возрасте</a:t>
            </a:r>
            <a:endParaRPr lang="ru-RU" sz="2800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566928" indent="-457200">
              <a:buFont typeface="+mj-lt"/>
              <a:buAutoNum type="arabicPeriod" startAt="6"/>
            </a:pPr>
            <a:r>
              <a:rPr lang="ru-RU" b="1" dirty="0" smtClean="0"/>
              <a:t>Обладает интересом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 стихам, песням и сказкам, рассматриванию картинок, </a:t>
            </a:r>
            <a:r>
              <a:rPr lang="ru-RU" b="1" dirty="0" smtClean="0"/>
              <a:t>стремится двигаться</a:t>
            </a:r>
            <a:br>
              <a:rPr lang="ru-RU" b="1" dirty="0" smtClean="0"/>
            </a:br>
            <a:r>
              <a:rPr lang="ru-RU" dirty="0" smtClean="0"/>
              <a:t>под музыку;</a:t>
            </a:r>
            <a:br>
              <a:rPr lang="ru-RU" dirty="0" smtClean="0"/>
            </a:br>
            <a:r>
              <a:rPr lang="ru-RU" b="1" dirty="0" smtClean="0"/>
              <a:t>эмоционально  откликается</a:t>
            </a:r>
            <a:r>
              <a:rPr lang="ru-RU" dirty="0" smtClean="0"/>
              <a:t> на различные произведения культуры</a:t>
            </a:r>
            <a:br>
              <a:rPr lang="ru-RU" dirty="0" smtClean="0"/>
            </a:br>
            <a:r>
              <a:rPr lang="ru-RU" dirty="0" smtClean="0"/>
              <a:t>и искусства</a:t>
            </a:r>
            <a:endParaRPr lang="ru-RU" dirty="0"/>
          </a:p>
        </p:txBody>
      </p:sp>
      <p:pic>
        <p:nvPicPr>
          <p:cNvPr id="8" name="Содержимое 7" descr="Рисунок1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63145" y="1639888"/>
            <a:ext cx="4008709" cy="4525962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-36512" y="-27384"/>
            <a:ext cx="85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ФГОС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338</Words>
  <PresentationFormat>Экран (4:3)</PresentationFormat>
  <Paragraphs>82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 </vt:lpstr>
      <vt:lpstr>Преемственность дошкольного и начального общего образования</vt:lpstr>
      <vt:lpstr>Целевые ориентиры поставлены для:</vt:lpstr>
      <vt:lpstr>Целевые ориентиры образования в младенческом и раннем возрасте </vt:lpstr>
      <vt:lpstr>Целевые ориентиры образования в младенческом и раннем возрасте  </vt:lpstr>
      <vt:lpstr>Целевые ориентиры образования в младенческом и раннем возрасте </vt:lpstr>
      <vt:lpstr>Целевые ориентиры образования в младенческом и раннем возрасте </vt:lpstr>
      <vt:lpstr>Целевые ориентиры образования в младенческом и раннем возрасте </vt:lpstr>
      <vt:lpstr>Целевые ориентиры образования в младенческом и раннем возрасте</vt:lpstr>
      <vt:lpstr>Целевые ориентиры образования в младенческом и раннем возрасте </vt:lpstr>
      <vt:lpstr>Целевые ориентиры на этапе завершения ДО</vt:lpstr>
      <vt:lpstr>Целевые ориентиры на этапе завершения ДО</vt:lpstr>
      <vt:lpstr>Целевые ориентиры на этапе завершения ДО</vt:lpstr>
      <vt:lpstr>Целевые ориентиры на этапе завершения ДО</vt:lpstr>
      <vt:lpstr>Целевые ориентиры на этапе завершения ДО</vt:lpstr>
      <vt:lpstr>Целевые ориентиры на этапе завершения ДО</vt:lpstr>
      <vt:lpstr>Целевые ориентиры на этапе завершения ДО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cp:lastModifiedBy>User</cp:lastModifiedBy>
  <cp:revision>2</cp:revision>
  <dcterms:modified xsi:type="dcterms:W3CDTF">2014-02-04T08:27:12Z</dcterms:modified>
</cp:coreProperties>
</file>