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9" r:id="rId3"/>
    <p:sldId id="271" r:id="rId4"/>
    <p:sldId id="256" r:id="rId5"/>
    <p:sldId id="272" r:id="rId6"/>
    <p:sldId id="274" r:id="rId7"/>
    <p:sldId id="278" r:id="rId8"/>
    <p:sldId id="280" r:id="rId9"/>
    <p:sldId id="270" r:id="rId10"/>
    <p:sldId id="275" r:id="rId11"/>
    <p:sldId id="276" r:id="rId12"/>
    <p:sldId id="27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66" y="4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D2774-D425-455A-BFDB-3B632EB51967}" type="datetimeFigureOut">
              <a:rPr lang="ru-RU" smtClean="0"/>
              <a:pPr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CA5BB-AEEE-41AE-B1B9-81DA5B170C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D2774-D425-455A-BFDB-3B632EB51967}" type="datetimeFigureOut">
              <a:rPr lang="ru-RU" smtClean="0"/>
              <a:pPr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CA5BB-AEEE-41AE-B1B9-81DA5B170C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D2774-D425-455A-BFDB-3B632EB51967}" type="datetimeFigureOut">
              <a:rPr lang="ru-RU" smtClean="0"/>
              <a:pPr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CA5BB-AEEE-41AE-B1B9-81DA5B170C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D2774-D425-455A-BFDB-3B632EB51967}" type="datetimeFigureOut">
              <a:rPr lang="ru-RU" smtClean="0"/>
              <a:pPr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CA5BB-AEEE-41AE-B1B9-81DA5B170C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D2774-D425-455A-BFDB-3B632EB51967}" type="datetimeFigureOut">
              <a:rPr lang="ru-RU" smtClean="0"/>
              <a:pPr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CA5BB-AEEE-41AE-B1B9-81DA5B170C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D2774-D425-455A-BFDB-3B632EB51967}" type="datetimeFigureOut">
              <a:rPr lang="ru-RU" smtClean="0"/>
              <a:pPr/>
              <a:t>30.10.2024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CA5BB-AEEE-41AE-B1B9-81DA5B170C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D2774-D425-455A-BFDB-3B632EB51967}" type="datetimeFigureOut">
              <a:rPr lang="ru-RU" smtClean="0"/>
              <a:pPr/>
              <a:t>30.10.2024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CA5BB-AEEE-41AE-B1B9-81DA5B170C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D2774-D425-455A-BFDB-3B632EB51967}" type="datetimeFigureOut">
              <a:rPr lang="ru-RU" smtClean="0"/>
              <a:pPr/>
              <a:t>30.10.2024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CA5BB-AEEE-41AE-B1B9-81DA5B170C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D2774-D425-455A-BFDB-3B632EB51967}" type="datetimeFigureOut">
              <a:rPr lang="ru-RU" smtClean="0"/>
              <a:pPr/>
              <a:t>30.10.2024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CA5BB-AEEE-41AE-B1B9-81DA5B170C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D2774-D425-455A-BFDB-3B632EB51967}" type="datetimeFigureOut">
              <a:rPr lang="ru-RU" smtClean="0"/>
              <a:pPr/>
              <a:t>30.10.2024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CA5BB-AEEE-41AE-B1B9-81DA5B170C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D2774-D425-455A-BFDB-3B632EB51967}" type="datetimeFigureOut">
              <a:rPr lang="ru-RU" smtClean="0"/>
              <a:pPr/>
              <a:t>30.10.2024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CA5BB-AEEE-41AE-B1B9-81DA5B170C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5D2774-D425-455A-BFDB-3B632EB51967}" type="datetimeFigureOut">
              <a:rPr lang="ru-RU" smtClean="0"/>
              <a:pPr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0CA5BB-AEEE-41AE-B1B9-81DA5B170C0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828584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692696"/>
            <a:ext cx="3744416" cy="302433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400" dirty="0"/>
              <a:t> </a:t>
            </a:r>
            <a:r>
              <a:rPr lang="ru-RU" sz="1400" dirty="0" smtClean="0"/>
              <a:t>    </a:t>
            </a:r>
            <a:r>
              <a:rPr lang="ru-RU" sz="1400" b="1" dirty="0" smtClean="0">
                <a:solidFill>
                  <a:srgbClr val="0070C0"/>
                </a:solidFill>
              </a:rPr>
              <a:t>Муниципальное бюджетное дошкольное образовательное учреждение </a:t>
            </a:r>
            <a:br>
              <a:rPr lang="ru-RU" sz="1400" b="1" dirty="0" smtClean="0">
                <a:solidFill>
                  <a:srgbClr val="0070C0"/>
                </a:solidFill>
              </a:rPr>
            </a:br>
            <a:r>
              <a:rPr lang="ru-RU" sz="1400" b="1" dirty="0" smtClean="0">
                <a:solidFill>
                  <a:srgbClr val="0070C0"/>
                </a:solidFill>
              </a:rPr>
              <a:t>детский сад №72 «</a:t>
            </a:r>
            <a:r>
              <a:rPr lang="ru-RU" sz="1400" b="1" dirty="0" err="1" smtClean="0">
                <a:solidFill>
                  <a:srgbClr val="0070C0"/>
                </a:solidFill>
              </a:rPr>
              <a:t>Аленушка</a:t>
            </a:r>
            <a:r>
              <a:rPr lang="ru-RU" sz="1400" b="1" dirty="0" smtClean="0">
                <a:solidFill>
                  <a:srgbClr val="0070C0"/>
                </a:solidFill>
              </a:rPr>
              <a:t>»</a:t>
            </a:r>
            <a:br>
              <a:rPr lang="ru-RU" sz="1400" b="1" dirty="0" smtClean="0">
                <a:solidFill>
                  <a:srgbClr val="0070C0"/>
                </a:solidFill>
              </a:rPr>
            </a:br>
            <a:r>
              <a:rPr lang="ru-RU" sz="1400" b="1" dirty="0" smtClean="0">
                <a:solidFill>
                  <a:srgbClr val="0070C0"/>
                </a:solidFill>
              </a:rPr>
              <a:t> комбинированного вида </a:t>
            </a:r>
            <a:br>
              <a:rPr lang="ru-RU" sz="1400" b="1" dirty="0" smtClean="0">
                <a:solidFill>
                  <a:srgbClr val="0070C0"/>
                </a:solidFill>
              </a:rPr>
            </a:br>
            <a:r>
              <a:rPr lang="ru-RU" sz="1400" b="1" dirty="0" smtClean="0">
                <a:solidFill>
                  <a:srgbClr val="0070C0"/>
                </a:solidFill>
              </a:rPr>
              <a:t>г. Улан –Удэ Республика Бурятия</a:t>
            </a:r>
            <a:r>
              <a:rPr lang="ru-RU" sz="1400" b="1" dirty="0" smtClean="0">
                <a:solidFill>
                  <a:srgbClr val="00B0F0"/>
                </a:solidFill>
              </a:rPr>
              <a:t/>
            </a:r>
            <a:br>
              <a:rPr lang="ru-RU" sz="1400" b="1" dirty="0" smtClean="0">
                <a:solidFill>
                  <a:srgbClr val="00B0F0"/>
                </a:solidFill>
              </a:rPr>
            </a:br>
            <a:endParaRPr lang="en-US" sz="1400" b="1" dirty="0" smtClean="0">
              <a:solidFill>
                <a:srgbClr val="00B0F0"/>
              </a:solidFill>
            </a:endParaRPr>
          </a:p>
          <a:p>
            <a:pPr>
              <a:buNone/>
            </a:pPr>
            <a:r>
              <a:rPr lang="ru-RU" sz="1400" b="1" dirty="0" smtClean="0">
                <a:solidFill>
                  <a:srgbClr val="00B0F0"/>
                </a:solidFill>
              </a:rPr>
              <a:t> </a:t>
            </a:r>
            <a:r>
              <a:rPr lang="ru-RU" sz="2000" b="1" dirty="0" smtClean="0">
                <a:solidFill>
                  <a:srgbClr val="0070C0"/>
                </a:solidFill>
              </a:rPr>
              <a:t>«Зимующим  птицам -нашу заботу»</a:t>
            </a:r>
            <a:endParaRPr lang="en-US" sz="2000" b="1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ru-RU" sz="2000" b="1" dirty="0" smtClean="0">
              <a:solidFill>
                <a:srgbClr val="0070C0"/>
              </a:solidFill>
            </a:endParaRPr>
          </a:p>
          <a:p>
            <a:pPr algn="ctr">
              <a:buNone/>
            </a:pPr>
            <a:r>
              <a:rPr lang="ru-RU" sz="1400" b="1" dirty="0" smtClean="0">
                <a:solidFill>
                  <a:srgbClr val="0070C0"/>
                </a:solidFill>
              </a:rPr>
              <a:t>составила</a:t>
            </a:r>
            <a:r>
              <a:rPr lang="ru-RU" sz="2000" b="1" dirty="0" smtClean="0">
                <a:solidFill>
                  <a:srgbClr val="0070C0"/>
                </a:solidFill>
              </a:rPr>
              <a:t> </a:t>
            </a:r>
            <a:r>
              <a:rPr lang="ru-RU" sz="1400" b="1" dirty="0" err="1" smtClean="0">
                <a:solidFill>
                  <a:srgbClr val="0070C0"/>
                </a:solidFill>
              </a:rPr>
              <a:t>воспитатель:Казанцева</a:t>
            </a:r>
            <a:r>
              <a:rPr lang="ru-RU" sz="1400" b="1" dirty="0" smtClean="0">
                <a:solidFill>
                  <a:srgbClr val="0070C0"/>
                </a:solidFill>
              </a:rPr>
              <a:t> Н.Н..</a:t>
            </a:r>
            <a:r>
              <a:rPr lang="ru-RU" sz="2000" b="1" dirty="0" smtClean="0">
                <a:solidFill>
                  <a:srgbClr val="0070C0"/>
                </a:solidFill>
              </a:rPr>
              <a:t> </a:t>
            </a:r>
            <a:endParaRPr lang="ru-RU" sz="20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8862" y="1052736"/>
            <a:ext cx="3895328" cy="3259311"/>
          </a:xfrm>
          <a:prstGeom prst="horizontalScroll">
            <a:avLst/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Горизонтальный свиток 6"/>
          <p:cNvSpPr/>
          <p:nvPr/>
        </p:nvSpPr>
        <p:spPr>
          <a:xfrm>
            <a:off x="395536" y="4005064"/>
            <a:ext cx="3923928" cy="2160240"/>
          </a:xfrm>
          <a:prstGeom prst="horizontalScroll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Доброта начинается с малого</a:t>
            </a:r>
            <a:endParaRPr lang="ru-RU" sz="28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87424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Горизонтальный свиток 4"/>
          <p:cNvSpPr/>
          <p:nvPr/>
        </p:nvSpPr>
        <p:spPr>
          <a:xfrm>
            <a:off x="1763688" y="2348880"/>
            <a:ext cx="6192688" cy="3528392"/>
          </a:xfrm>
          <a:prstGeom prst="horizontalScroll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70C0"/>
                </a:solidFill>
              </a:rPr>
              <a:t>«Покорми птиц зимой –они послужат тебе весной»</a:t>
            </a:r>
            <a:endParaRPr lang="ru-RU" sz="4000" b="1" dirty="0">
              <a:solidFill>
                <a:srgbClr val="0070C0"/>
              </a:solidFill>
            </a:endParaRPr>
          </a:p>
        </p:txBody>
      </p:sp>
      <p:pic>
        <p:nvPicPr>
          <p:cNvPr id="6" name="Рисунок 5" descr="https://mirdoshkolyat.ru/wp-content/uploads/2018/12/1-7.jpg"/>
          <p:cNvPicPr/>
          <p:nvPr/>
        </p:nvPicPr>
        <p:blipFill>
          <a:blip r:embed="rId3" cstate="print"/>
          <a:srcRect r="62825" b="66947"/>
          <a:stretch>
            <a:fillRect/>
          </a:stretch>
        </p:blipFill>
        <p:spPr bwMode="auto">
          <a:xfrm rot="1481172">
            <a:off x="5878024" y="383720"/>
            <a:ext cx="2099310" cy="11963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https://mirdoshkolyat.ru/wp-content/uploads/2018/12/1-7.jpg"/>
          <p:cNvPicPr/>
          <p:nvPr/>
        </p:nvPicPr>
        <p:blipFill>
          <a:blip r:embed="rId3" cstate="print"/>
          <a:srcRect t="30947" r="66839" b="42526"/>
          <a:stretch>
            <a:fillRect/>
          </a:stretch>
        </p:blipFill>
        <p:spPr bwMode="auto">
          <a:xfrm rot="20405429">
            <a:off x="719134" y="694494"/>
            <a:ext cx="1870710" cy="9601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 descr="https://mirdoshkolyat.ru/wp-content/uploads/2018/12/1-7.jpg"/>
          <p:cNvPicPr/>
          <p:nvPr/>
        </p:nvPicPr>
        <p:blipFill>
          <a:blip r:embed="rId3" cstate="print"/>
          <a:srcRect l="44132" t="10526" r="31616" b="43579"/>
          <a:stretch>
            <a:fillRect/>
          </a:stretch>
        </p:blipFill>
        <p:spPr bwMode="auto">
          <a:xfrm>
            <a:off x="3635896" y="692696"/>
            <a:ext cx="1371600" cy="16611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87424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Горизонтальный свиток 4"/>
          <p:cNvSpPr/>
          <p:nvPr/>
        </p:nvSpPr>
        <p:spPr>
          <a:xfrm>
            <a:off x="2051720" y="2708920"/>
            <a:ext cx="5328592" cy="1440160"/>
          </a:xfrm>
          <a:prstGeom prst="horizontalScroll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Спасибо за внимание</a:t>
            </a:r>
            <a:endParaRPr lang="ru-RU" sz="32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Вертикальный свиток 4"/>
          <p:cNvSpPr/>
          <p:nvPr/>
        </p:nvSpPr>
        <p:spPr>
          <a:xfrm>
            <a:off x="755576" y="332656"/>
            <a:ext cx="4320480" cy="6336704"/>
          </a:xfrm>
          <a:prstGeom prst="verticalScroll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 smtClean="0"/>
              <a:t>          </a:t>
            </a:r>
            <a:r>
              <a:rPr lang="ru-RU" b="1" dirty="0" smtClean="0">
                <a:solidFill>
                  <a:srgbClr val="0070C0"/>
                </a:solidFill>
              </a:rPr>
              <a:t>Покормите птиц зимой</a:t>
            </a:r>
            <a:r>
              <a:rPr lang="ru-RU" dirty="0" smtClean="0"/>
              <a:t>.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Пусть со всех концов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К вам слетятся, как домой,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Стайки на крыльцо.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Не богаты их корма.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Горсть зерна нужна,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Горсть одна —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И не страшна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Будет им зима.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Сколько гибнет их — не счесть,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Видеть тяжело.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А ведь в нашем сердце есть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И для птиц тепло.</a:t>
            </a:r>
          </a:p>
          <a:p>
            <a:r>
              <a:rPr lang="ru-RU" b="1" u="sng" dirty="0" smtClean="0">
                <a:solidFill>
                  <a:srgbClr val="0070C0"/>
                </a:solidFill>
              </a:rPr>
              <a:t>Разве можно забывать</a:t>
            </a:r>
            <a:r>
              <a:rPr lang="ru-RU" b="1" dirty="0" smtClean="0">
                <a:solidFill>
                  <a:srgbClr val="0070C0"/>
                </a:solidFill>
              </a:rPr>
              <a:t>: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Улететь могли,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А остались зимовать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Заодно с людьми.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Приучите птиц в мороз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К своему окну,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Чтоб без песен не пришлось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Нам встречать весну.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260648"/>
            <a:ext cx="3746172" cy="38884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Вертикальный свиток 4"/>
          <p:cNvSpPr/>
          <p:nvPr/>
        </p:nvSpPr>
        <p:spPr>
          <a:xfrm>
            <a:off x="-324544" y="692696"/>
            <a:ext cx="4680520" cy="5904656"/>
          </a:xfrm>
          <a:prstGeom prst="verticalScroll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Зима - трудный период в жизни птиц и страшна она птицам не холодом, а голодом. Доступной пищи становится всё меньше, но потребность в ней возрастает. Чтоб прокормиться и выжить многие птицы жмутся к человеческому жилью. Подкармливая птиц, люди помогают им пережить самое трудное время. И наша задача состоит в том, чтобы привить у детей бережное отношение, любовь и потребность в заботе к пернатым.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924944"/>
            <a:ext cx="4143375" cy="3105150"/>
          </a:xfrm>
          <a:prstGeom prst="ellipse">
            <a:avLst/>
          </a:prstGeom>
          <a:ln w="63500" cap="rnd">
            <a:solidFill>
              <a:schemeClr val="accent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 b="53526"/>
          <a:stretch>
            <a:fillRect/>
          </a:stretch>
        </p:blipFill>
        <p:spPr bwMode="auto">
          <a:xfrm>
            <a:off x="6876256" y="404664"/>
            <a:ext cx="2075631" cy="2088232"/>
          </a:xfrm>
          <a:prstGeom prst="ellipse">
            <a:avLst/>
          </a:prstGeom>
          <a:ln w="63500" cap="rnd">
            <a:solidFill>
              <a:schemeClr val="accent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 b="51176"/>
          <a:stretch>
            <a:fillRect/>
          </a:stretch>
        </p:blipFill>
        <p:spPr bwMode="auto">
          <a:xfrm>
            <a:off x="4211960" y="476672"/>
            <a:ext cx="2543175" cy="2232248"/>
          </a:xfrm>
          <a:prstGeom prst="ellipse">
            <a:avLst/>
          </a:prstGeom>
          <a:ln w="63500" cap="rnd">
            <a:solidFill>
              <a:schemeClr val="accent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708920"/>
            <a:ext cx="3312368" cy="385002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404664"/>
            <a:ext cx="4365014" cy="327628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Горизонтальный свиток 6"/>
          <p:cNvSpPr/>
          <p:nvPr/>
        </p:nvSpPr>
        <p:spPr>
          <a:xfrm>
            <a:off x="395536" y="0"/>
            <a:ext cx="3600400" cy="2780928"/>
          </a:xfrm>
          <a:prstGeom prst="horizontalScroll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При регулярных беседах,  практических занятий дети много узнают интересного о жизни и повадках птиц, об особенностях обитания в зимний период.</a:t>
            </a:r>
            <a:endParaRPr lang="ru-RU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Горизонтальный свиток 11"/>
          <p:cNvSpPr/>
          <p:nvPr/>
        </p:nvSpPr>
        <p:spPr>
          <a:xfrm>
            <a:off x="1043608" y="548680"/>
            <a:ext cx="7560840" cy="720080"/>
          </a:xfrm>
          <a:prstGeom prst="horizontalScroll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Мы никогда не  забываем о наших пернатых друзьях.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13" name="Picture 2" descr="H:\Documents and Settings\Admin\Рабочий стол\5 группадекабрь 18г\IMG_20181130_114858.jpg"/>
          <p:cNvPicPr>
            <a:picLocks noChangeAspect="1" noChangeArrowheads="1"/>
          </p:cNvPicPr>
          <p:nvPr/>
        </p:nvPicPr>
        <p:blipFill>
          <a:blip r:embed="rId3" cstate="print"/>
          <a:srcRect t="19417" b="7398"/>
          <a:stretch>
            <a:fillRect/>
          </a:stretch>
        </p:blipFill>
        <p:spPr bwMode="auto">
          <a:xfrm>
            <a:off x="395536" y="3645024"/>
            <a:ext cx="3312368" cy="2736304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4" name="Горизонтальный свиток 13"/>
          <p:cNvSpPr/>
          <p:nvPr/>
        </p:nvSpPr>
        <p:spPr>
          <a:xfrm>
            <a:off x="683568" y="2636912"/>
            <a:ext cx="3168352" cy="1152128"/>
          </a:xfrm>
          <a:prstGeom prst="horizontalScroll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Каждый год вместе с родителями обновляем кормушки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15" name="Picture 3" descr="H:\Documents and Settings\Admin\Рабочий стол\Фото хлам разбери 2018\IMG_20181212_151348.jpg"/>
          <p:cNvPicPr>
            <a:picLocks noChangeAspect="1" noChangeArrowheads="1"/>
          </p:cNvPicPr>
          <p:nvPr/>
        </p:nvPicPr>
        <p:blipFill>
          <a:blip r:embed="rId4" cstate="print"/>
          <a:srcRect l="7578" b="33560"/>
          <a:stretch>
            <a:fillRect/>
          </a:stretch>
        </p:blipFill>
        <p:spPr bwMode="auto">
          <a:xfrm>
            <a:off x="4139952" y="4509120"/>
            <a:ext cx="2411760" cy="2160240"/>
          </a:xfrm>
          <a:prstGeom prst="ellipse">
            <a:avLst/>
          </a:prstGeom>
          <a:ln w="63500" cap="rnd">
            <a:solidFill>
              <a:schemeClr val="accent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647" y="2636912"/>
            <a:ext cx="2771353" cy="2564457"/>
          </a:xfrm>
          <a:prstGeom prst="ellipse">
            <a:avLst/>
          </a:prstGeom>
          <a:ln w="63500" cap="rnd">
            <a:solidFill>
              <a:srgbClr val="00B0F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51920" y="1268760"/>
            <a:ext cx="2555329" cy="2484783"/>
          </a:xfrm>
          <a:prstGeom prst="ellipse">
            <a:avLst/>
          </a:prstGeom>
          <a:ln w="63500" cap="rnd">
            <a:solidFill>
              <a:srgbClr val="00B0F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1484784"/>
            <a:ext cx="3215186" cy="21903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Горизонтальный свиток 5"/>
          <p:cNvSpPr/>
          <p:nvPr/>
        </p:nvSpPr>
        <p:spPr>
          <a:xfrm>
            <a:off x="1475656" y="-99392"/>
            <a:ext cx="7056784" cy="1512168"/>
          </a:xfrm>
          <a:prstGeom prst="horizontalScroll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У нас в саду есть птичья столовая, мы каждый день зимой подкармливаем  птиц  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1700808"/>
            <a:ext cx="2255143" cy="48819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1844824"/>
            <a:ext cx="2443321" cy="43924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9512" y="188640"/>
            <a:ext cx="93235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4342" y="3074663"/>
            <a:ext cx="1982282" cy="3526259"/>
          </a:xfrm>
        </p:spPr>
      </p:pic>
      <p:sp>
        <p:nvSpPr>
          <p:cNvPr id="5" name="Горизонтальный свиток 4"/>
          <p:cNvSpPr/>
          <p:nvPr/>
        </p:nvSpPr>
        <p:spPr>
          <a:xfrm>
            <a:off x="2339752" y="116632"/>
            <a:ext cx="4608512" cy="1008112"/>
          </a:xfrm>
          <a:prstGeom prst="horizontalScroll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Приготовим для птиц угощение</a:t>
            </a:r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124744"/>
            <a:ext cx="3148850" cy="2770878"/>
          </a:xfrm>
          <a:prstGeom prst="round2DiagRect">
            <a:avLst>
              <a:gd name="adj1" fmla="val 16667"/>
              <a:gd name="adj2" fmla="val 19891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152" y="1124744"/>
            <a:ext cx="2880320" cy="274316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4" y="4149080"/>
            <a:ext cx="2736304" cy="246995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9512" y="188640"/>
            <a:ext cx="93235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969157"/>
            <a:ext cx="2545637" cy="45259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Объект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54510"/>
            <a:ext cx="2160240" cy="352625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899592" y="476672"/>
            <a:ext cx="7128792" cy="7920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Угощение для птиц развесили на своем участке</a:t>
            </a:r>
            <a:endParaRPr lang="ru-RU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4223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 descr="C:\Temp\Rar$DIa7720.26391\16400619343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908720"/>
            <a:ext cx="3168352" cy="52565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Горизонтальный свиток 7"/>
          <p:cNvSpPr/>
          <p:nvPr/>
        </p:nvSpPr>
        <p:spPr>
          <a:xfrm>
            <a:off x="4427984" y="188640"/>
            <a:ext cx="3888432" cy="1656184"/>
          </a:xfrm>
          <a:prstGeom prst="horizontalScroll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Трудно птицам зимовать ,надо птицам помогать</a:t>
            </a:r>
            <a:endParaRPr lang="ru-RU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802</TotalTime>
  <Words>234</Words>
  <Application>Microsoft Office PowerPoint</Application>
  <PresentationFormat>Экран (4:3)</PresentationFormat>
  <Paragraphs>36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Татьяна</cp:lastModifiedBy>
  <cp:revision>69</cp:revision>
  <dcterms:created xsi:type="dcterms:W3CDTF">2021-12-19T10:45:06Z</dcterms:created>
  <dcterms:modified xsi:type="dcterms:W3CDTF">2024-10-30T14:38:21Z</dcterms:modified>
</cp:coreProperties>
</file>