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96" r:id="rId1"/>
  </p:sldMasterIdLst>
  <p:sldIdLst>
    <p:sldId id="257" r:id="rId2"/>
    <p:sldId id="259" r:id="rId3"/>
    <p:sldId id="260" r:id="rId4"/>
    <p:sldId id="262" r:id="rId5"/>
    <p:sldId id="264" r:id="rId6"/>
    <p:sldId id="265" r:id="rId7"/>
    <p:sldId id="267" r:id="rId8"/>
    <p:sldId id="268" r:id="rId9"/>
    <p:sldId id="269" r:id="rId10"/>
    <p:sldId id="272" r:id="rId11"/>
    <p:sldId id="266" r:id="rId12"/>
    <p:sldId id="274" r:id="rId13"/>
    <p:sldId id="275" r:id="rId14"/>
    <p:sldId id="276" r:id="rId15"/>
    <p:sldId id="277" r:id="rId16"/>
    <p:sldId id="270" r:id="rId17"/>
    <p:sldId id="271" r:id="rId18"/>
    <p:sldId id="273" r:id="rId19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20"/>
    <p:restoredTop sz="94660"/>
  </p:normalViewPr>
  <p:slideViewPr>
    <p:cSldViewPr>
      <p:cViewPr varScale="1">
        <p:scale>
          <a:sx n="87" d="100"/>
          <a:sy n="87" d="100"/>
        </p:scale>
        <p:origin x="1494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presProps" Target="pres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345440" y="2942602"/>
            <a:ext cx="7147931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572652" y="2944634"/>
            <a:ext cx="1190348" cy="2459736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Rectangle 12"/>
          <p:cNvSpPr/>
          <p:nvPr/>
        </p:nvSpPr>
        <p:spPr>
          <a:xfrm>
            <a:off x="7712714" y="3136658"/>
            <a:ext cx="910224" cy="2075688"/>
          </a:xfrm>
          <a:prstGeom prst="rect">
            <a:avLst/>
          </a:prstGeom>
          <a:solidFill>
            <a:schemeClr val="accent3">
              <a:alpha val="70000"/>
            </a:schemeClr>
          </a:solidFill>
          <a:ln w="6350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Rectangle 13"/>
          <p:cNvSpPr/>
          <p:nvPr/>
        </p:nvSpPr>
        <p:spPr>
          <a:xfrm>
            <a:off x="445483" y="3055621"/>
            <a:ext cx="6947845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786826" y="4625268"/>
            <a:ext cx="762000" cy="457200"/>
          </a:xfrm>
        </p:spPr>
        <p:txBody>
          <a:bodyPr/>
          <a:lstStyle>
            <a:lvl1pPr algn="ctr">
              <a:defRPr sz="28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Rectangle 10"/>
          <p:cNvSpPr/>
          <p:nvPr/>
        </p:nvSpPr>
        <p:spPr>
          <a:xfrm>
            <a:off x="541822" y="4559276"/>
            <a:ext cx="6755166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538971" y="3139440"/>
            <a:ext cx="6760868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42805" y="4648200"/>
            <a:ext cx="6553200" cy="457200"/>
          </a:xfrm>
        </p:spPr>
        <p:txBody>
          <a:bodyPr>
            <a:normAutofit/>
          </a:bodyPr>
          <a:lstStyle>
            <a:lvl1pPr marL="0" indent="0" algn="ctr">
              <a:buNone/>
              <a:defRPr sz="1800" cap="all" spc="300" baseline="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04705" y="3227033"/>
            <a:ext cx="6629400" cy="1219201"/>
          </a:xfrm>
        </p:spPr>
        <p:txBody>
          <a:bodyPr anchor="b" anchorCtr="0">
            <a:noAutofit/>
          </a:bodyPr>
          <a:lstStyle>
            <a:lvl1pPr>
              <a:defRPr sz="400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6861702" y="228600"/>
            <a:ext cx="1859280" cy="6122634"/>
          </a:xfrm>
          <a:prstGeom prst="rect">
            <a:avLst/>
          </a:prstGeom>
          <a:solidFill>
            <a:srgbClr val="FFFFFF">
              <a:alpha val="85000"/>
            </a:srgbClr>
          </a:solidFill>
          <a:ln>
            <a:noFill/>
          </a:ln>
          <a:effectLst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955225" y="351409"/>
            <a:ext cx="1672235" cy="587701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048577" y="395427"/>
            <a:ext cx="1485531" cy="5788981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80999"/>
            <a:ext cx="6172200" cy="579120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8" name="Rounded Rectangle 7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451976" y="2946400"/>
            <a:ext cx="8265160" cy="24638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Rectangle 15"/>
          <p:cNvSpPr/>
          <p:nvPr/>
        </p:nvSpPr>
        <p:spPr>
          <a:xfrm>
            <a:off x="567656" y="3048000"/>
            <a:ext cx="8033800" cy="2245359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36456" y="3200399"/>
            <a:ext cx="7696200" cy="1295401"/>
          </a:xfrm>
        </p:spPr>
        <p:txBody>
          <a:bodyPr anchor="b" anchorCtr="0">
            <a:no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lang="en-US" sz="4000" kern="1200" cap="all" baseline="0" dirty="0">
                <a:solidFill>
                  <a:schemeClr val="accent1">
                    <a:lumMod val="50000"/>
                  </a:schemeClr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15" name="Rectangle 14"/>
          <p:cNvSpPr/>
          <p:nvPr/>
        </p:nvSpPr>
        <p:spPr>
          <a:xfrm>
            <a:off x="675496" y="4541520"/>
            <a:ext cx="7818120" cy="664367"/>
          </a:xfrm>
          <a:prstGeom prst="rect">
            <a:avLst/>
          </a:prstGeom>
          <a:solidFill>
            <a:schemeClr val="accent1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36456" y="4607510"/>
            <a:ext cx="7696200" cy="523783"/>
          </a:xfrm>
        </p:spPr>
        <p:txBody>
          <a:bodyPr anchor="ctr">
            <a:normAutofit/>
          </a:bodyPr>
          <a:lstStyle>
            <a:lvl1pPr marL="0" indent="0" algn="ctr">
              <a:buNone/>
              <a:defRPr sz="20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14" name="Rectangle 13"/>
          <p:cNvSpPr/>
          <p:nvPr/>
        </p:nvSpPr>
        <p:spPr>
          <a:xfrm>
            <a:off x="675757" y="3124200"/>
            <a:ext cx="7817599" cy="2077720"/>
          </a:xfrm>
          <a:prstGeom prst="rect">
            <a:avLst/>
          </a:prstGeom>
          <a:noFill/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26128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719071"/>
            <a:ext cx="4038600" cy="4407408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26128" y="1722438"/>
            <a:ext cx="4040188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26128" y="2438400"/>
            <a:ext cx="4040188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722438"/>
            <a:ext cx="4041775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sz="22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438400"/>
            <a:ext cx="4041775" cy="3687762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1" name="Rounded Rectangle 10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12" name="Rounded Rectangle 11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6200" y="685800"/>
            <a:ext cx="4572000" cy="5257802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Rectangle 7"/>
          <p:cNvSpPr/>
          <p:nvPr/>
        </p:nvSpPr>
        <p:spPr>
          <a:xfrm>
            <a:off x="560034" y="1505712"/>
            <a:ext cx="2716566" cy="3523488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676690" y="1642472"/>
            <a:ext cx="2483254" cy="3234328"/>
          </a:xfrm>
          <a:prstGeom prst="rect">
            <a:avLst/>
          </a:prstGeom>
          <a:solidFill>
            <a:srgbClr val="FFFFFF"/>
          </a:solidFill>
          <a:ln w="6350" cmpd="dbl">
            <a:solidFill>
              <a:schemeClr val="accent1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69000" y="2971800"/>
            <a:ext cx="2298634" cy="1752600"/>
          </a:xfrm>
        </p:spPr>
        <p:txBody>
          <a:bodyPr/>
          <a:lstStyle>
            <a:lvl1pPr marL="0" indent="0">
              <a:spcBef>
                <a:spcPts val="4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69000" y="1734312"/>
            <a:ext cx="2298634" cy="1191620"/>
          </a:xfrm>
        </p:spPr>
        <p:txBody>
          <a:bodyPr anchor="b">
            <a:normAutofit/>
          </a:bodyPr>
          <a:lstStyle>
            <a:lvl1pPr algn="l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ounded Rectangle 8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685800" y="621437"/>
            <a:ext cx="7772400" cy="4331564"/>
          </a:xfrm>
          <a:solidFill>
            <a:schemeClr val="bg2"/>
          </a:solidFill>
          <a:ln>
            <a:noFill/>
          </a:ln>
          <a:effectLst>
            <a:softEdge rad="12700"/>
          </a:effectLst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Rectangle 9"/>
          <p:cNvSpPr/>
          <p:nvPr/>
        </p:nvSpPr>
        <p:spPr>
          <a:xfrm>
            <a:off x="685800" y="4953000"/>
            <a:ext cx="7772400" cy="137160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761999" y="5029200"/>
            <a:ext cx="7600765" cy="1202924"/>
          </a:xfrm>
          <a:prstGeom prst="rect">
            <a:avLst/>
          </a:prstGeom>
          <a:solidFill>
            <a:srgbClr val="FFFFFF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13" name="Rectangle 12"/>
          <p:cNvSpPr/>
          <p:nvPr/>
        </p:nvSpPr>
        <p:spPr>
          <a:xfrm>
            <a:off x="914400" y="5638800"/>
            <a:ext cx="7328514" cy="451696"/>
          </a:xfrm>
          <a:prstGeom prst="rect">
            <a:avLst/>
          </a:prstGeom>
          <a:solidFill>
            <a:schemeClr val="accent1"/>
          </a:solidFill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Rectangle 10"/>
          <p:cNvSpPr/>
          <p:nvPr/>
        </p:nvSpPr>
        <p:spPr>
          <a:xfrm>
            <a:off x="605589" y="5074920"/>
            <a:ext cx="7946136" cy="1097280"/>
          </a:xfrm>
          <a:prstGeom prst="rect">
            <a:avLst/>
          </a:prstGeom>
          <a:noFill/>
          <a:ln w="6350" cmpd="dbl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956289" y="5656556"/>
            <a:ext cx="7244736" cy="401715"/>
          </a:xfrm>
        </p:spPr>
        <p:txBody>
          <a:bodyPr anchor="ctr">
            <a:normAutofit/>
          </a:bodyPr>
          <a:lstStyle>
            <a:lvl1pPr marL="0" indent="0" algn="ctr">
              <a:buNone/>
              <a:defRPr sz="1500" cap="all" spc="250" baseline="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0" y="5105400"/>
            <a:ext cx="7328514" cy="523043"/>
          </a:xfrm>
        </p:spPr>
        <p:txBody>
          <a:bodyPr anchor="ctr" anchorCtr="0"/>
          <a:lstStyle>
            <a:lvl1pPr algn="ctr">
              <a:defRPr sz="2000" b="0">
                <a:solidFill>
                  <a:schemeClr val="accent1">
                    <a:lumMod val="75000"/>
                  </a:schemeClr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7" name="Rounded Rectangle 6"/>
          <p:cNvSpPr/>
          <p:nvPr/>
        </p:nvSpPr>
        <p:spPr>
          <a:xfrm>
            <a:off x="91440" y="101600"/>
            <a:ext cx="8961120" cy="6664960"/>
          </a:xfrm>
          <a:prstGeom prst="roundRect">
            <a:avLst>
              <a:gd name="adj" fmla="val 1735"/>
            </a:avLst>
          </a:prstGeom>
          <a:ln w="12700" cmpd="sng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752600"/>
            <a:ext cx="8229600" cy="43735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24.01.2023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9" name="Rectangle 8"/>
          <p:cNvSpPr/>
          <p:nvPr/>
        </p:nvSpPr>
        <p:spPr>
          <a:xfrm>
            <a:off x="274320" y="278166"/>
            <a:ext cx="8595360" cy="1325880"/>
          </a:xfrm>
          <a:prstGeom prst="rect">
            <a:avLst/>
          </a:prstGeom>
          <a:solidFill>
            <a:srgbClr val="FFFFFF">
              <a:alpha val="83000"/>
            </a:srgbClr>
          </a:solidFill>
          <a:ln>
            <a:noFill/>
          </a:ln>
          <a:effectLst>
            <a:softEdge rad="12700"/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algn="ctr" defTabSz="914400" rtl="0" eaLnBrk="1" latinLnBrk="0" hangingPunct="1"/>
            <a:endParaRPr lang="en-US" sz="1800" kern="1200">
              <a:solidFill>
                <a:schemeClr val="lt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0" name="Rectangle 9"/>
          <p:cNvSpPr/>
          <p:nvPr/>
        </p:nvSpPr>
        <p:spPr>
          <a:xfrm>
            <a:off x="372863" y="372862"/>
            <a:ext cx="8380520" cy="1118587"/>
          </a:xfrm>
          <a:prstGeom prst="rect">
            <a:avLst/>
          </a:prstGeom>
          <a:solidFill>
            <a:srgbClr val="FFFFFF"/>
          </a:solidFill>
          <a:ln w="635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26128" y="408372"/>
            <a:ext cx="8260672" cy="103942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97" r:id="rId1"/>
    <p:sldLayoutId id="2147483698" r:id="rId2"/>
    <p:sldLayoutId id="2147483699" r:id="rId3"/>
    <p:sldLayoutId id="2147483700" r:id="rId4"/>
    <p:sldLayoutId id="2147483701" r:id="rId5"/>
    <p:sldLayoutId id="2147483702" r:id="rId6"/>
    <p:sldLayoutId id="2147483703" r:id="rId7"/>
    <p:sldLayoutId id="2147483704" r:id="rId8"/>
    <p:sldLayoutId id="2147483705" r:id="rId9"/>
    <p:sldLayoutId id="2147483706" r:id="rId10"/>
    <p:sldLayoutId id="2147483707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500" kern="1200" cap="all" baseline="0">
          <a:solidFill>
            <a:schemeClr val="accent1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22860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2400" kern="1200">
          <a:solidFill>
            <a:schemeClr val="tx2"/>
          </a:solidFill>
          <a:latin typeface="+mn-lt"/>
          <a:ea typeface="+mn-ea"/>
          <a:cs typeface="+mn-cs"/>
        </a:defRPr>
      </a:lvl1pPr>
      <a:lvl2pPr marL="640080" indent="-22860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2000" kern="1200">
          <a:solidFill>
            <a:schemeClr val="tx2"/>
          </a:solidFill>
          <a:latin typeface="+mn-lt"/>
          <a:ea typeface="+mn-ea"/>
          <a:cs typeface="+mn-cs"/>
        </a:defRPr>
      </a:lvl2pPr>
      <a:lvl3pPr marL="914400" indent="-22860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800" kern="1200">
          <a:solidFill>
            <a:schemeClr val="tx2"/>
          </a:solidFill>
          <a:latin typeface="+mn-lt"/>
          <a:ea typeface="+mn-ea"/>
          <a:cs typeface="+mn-cs"/>
        </a:defRPr>
      </a:lvl3pPr>
      <a:lvl4pPr marL="1280160" indent="-22860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600" kern="1200">
          <a:solidFill>
            <a:schemeClr val="tx2"/>
          </a:solidFill>
          <a:latin typeface="+mn-lt"/>
          <a:ea typeface="+mn-ea"/>
          <a:cs typeface="+mn-cs"/>
        </a:defRPr>
      </a:lvl4pPr>
      <a:lvl5pPr marL="1554480" indent="-228600" algn="l" defTabSz="914400" rtl="0" eaLnBrk="1" latinLnBrk="0" hangingPunct="1">
        <a:spcBef>
          <a:spcPct val="20000"/>
        </a:spcBef>
        <a:buClr>
          <a:schemeClr val="accent5"/>
        </a:buClr>
        <a:buFont typeface="Arial" pitchFamily="34" charset="0"/>
        <a:buChar char="•"/>
        <a:defRPr sz="1600" kern="1200" baseline="0">
          <a:solidFill>
            <a:schemeClr val="tx2"/>
          </a:solidFill>
          <a:latin typeface="+mn-lt"/>
          <a:ea typeface="+mn-ea"/>
          <a:cs typeface="+mn-cs"/>
        </a:defRPr>
      </a:lvl5pPr>
      <a:lvl6pPr marL="1737360" indent="-182880" algn="l" defTabSz="914400" rtl="0" eaLnBrk="1" latinLnBrk="0" hangingPunct="1">
        <a:spcBef>
          <a:spcPct val="20000"/>
        </a:spcBef>
        <a:buClr>
          <a:schemeClr val="accent1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defTabSz="914400" rtl="0" eaLnBrk="1" latinLnBrk="0" hangingPunct="1">
        <a:spcBef>
          <a:spcPct val="20000"/>
        </a:spcBef>
        <a:buClr>
          <a:schemeClr val="accent2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7pPr>
      <a:lvl8pPr marL="2194560" indent="-182880" algn="l" defTabSz="914400" rtl="0" eaLnBrk="1" latinLnBrk="0" hangingPunct="1">
        <a:spcBef>
          <a:spcPct val="20000"/>
        </a:spcBef>
        <a:buClr>
          <a:schemeClr val="accent3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4"/>
        </a:buClr>
        <a:buFont typeface="Arial" pitchFamily="34" charset="0"/>
        <a:buChar char="•"/>
        <a:defRPr sz="14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7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1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1.jpeg"/><Relationship Id="rId2" Type="http://schemas.openxmlformats.org/officeDocument/2006/relationships/image" Target="../media/image20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3.jpeg"/><Relationship Id="rId2" Type="http://schemas.openxmlformats.org/officeDocument/2006/relationships/image" Target="../media/image2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5.jpeg"/><Relationship Id="rId2" Type="http://schemas.openxmlformats.org/officeDocument/2006/relationships/image" Target="../media/image24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3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jpeg"/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smtClean="0">
                <a:solidFill>
                  <a:srgbClr val="FF0000"/>
                </a:solidFill>
              </a:rPr>
              <a:t>  «Здоровая </a:t>
            </a:r>
            <a:r>
              <a:rPr lang="ru-RU" b="1" dirty="0" smtClean="0">
                <a:solidFill>
                  <a:srgbClr val="FF0000"/>
                </a:solidFill>
              </a:rPr>
              <a:t>и </a:t>
            </a:r>
            <a:r>
              <a:rPr lang="ru-RU" b="1" smtClean="0">
                <a:solidFill>
                  <a:srgbClr val="FF0000"/>
                </a:solidFill>
              </a:rPr>
              <a:t>полезная пища»</a:t>
            </a:r>
            <a:endParaRPr lang="ru-RU" b="1" dirty="0">
              <a:solidFill>
                <a:srgbClr val="FF0000"/>
              </a:solidFill>
            </a:endParaRPr>
          </a:p>
        </p:txBody>
      </p:sp>
      <p:pic>
        <p:nvPicPr>
          <p:cNvPr id="6" name="Содержимое 5" descr="samye-poleznie-produkti-pitaniya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788024" y="1628800"/>
            <a:ext cx="3888432" cy="4176464"/>
          </a:xfrm>
          <a:ln w="76200">
            <a:solidFill>
              <a:srgbClr val="FF0000"/>
            </a:solidFill>
          </a:ln>
        </p:spPr>
      </p:pic>
      <p:pic>
        <p:nvPicPr>
          <p:cNvPr id="7" name="Рисунок 6" descr="halthyfood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67544" y="1628800"/>
            <a:ext cx="3816424" cy="4176464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sp>
        <p:nvSpPr>
          <p:cNvPr id="3" name="TextBox 2"/>
          <p:cNvSpPr txBox="1"/>
          <p:nvPr/>
        </p:nvSpPr>
        <p:spPr>
          <a:xfrm>
            <a:off x="2375756" y="5986154"/>
            <a:ext cx="5148572" cy="369332"/>
          </a:xfrm>
          <a:prstGeom prst="rect">
            <a:avLst/>
          </a:prstGeom>
          <a:ln>
            <a:solidFill>
              <a:srgbClr val="FF0000"/>
            </a:solidFill>
          </a:ln>
        </p:spPr>
        <p:style>
          <a:lnRef idx="2">
            <a:schemeClr val="accent2"/>
          </a:lnRef>
          <a:fillRef idx="1">
            <a:schemeClr val="lt1"/>
          </a:fillRef>
          <a:effectRef idx="0">
            <a:schemeClr val="accent2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/>
            <a:r>
              <a:rPr lang="ru-RU" dirty="0" smtClean="0"/>
              <a:t>Составила </a:t>
            </a:r>
            <a:r>
              <a:rPr lang="ru-RU" dirty="0" err="1" smtClean="0"/>
              <a:t>Похолкова</a:t>
            </a:r>
            <a:r>
              <a:rPr lang="ru-RU" dirty="0" smtClean="0"/>
              <a:t> Т.А.</a:t>
            </a:r>
            <a:endParaRPr lang="ru-RU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sz="3600" b="1" dirty="0" smtClean="0">
              <a:solidFill>
                <a:srgbClr val="0070C0"/>
              </a:solidFill>
            </a:endParaRPr>
          </a:p>
          <a:p>
            <a:pPr>
              <a:buNone/>
            </a:pPr>
            <a:r>
              <a:rPr lang="ru-RU" sz="3600" b="1" dirty="0" smtClean="0">
                <a:solidFill>
                  <a:srgbClr val="0070C0"/>
                </a:solidFill>
              </a:rPr>
              <a:t>Кушать овощи и фрукты,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70C0"/>
                </a:solidFill>
              </a:rPr>
              <a:t>Рыбу, молокопродукты —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70C0"/>
                </a:solidFill>
              </a:rPr>
              <a:t> Вот полезная еда,</a:t>
            </a:r>
          </a:p>
          <a:p>
            <a:pPr>
              <a:buNone/>
            </a:pPr>
            <a:r>
              <a:rPr lang="ru-RU" sz="3600" b="1" dirty="0" smtClean="0">
                <a:solidFill>
                  <a:srgbClr val="0070C0"/>
                </a:solidFill>
              </a:rPr>
              <a:t>Витаминами полна</a:t>
            </a:r>
            <a:r>
              <a:rPr lang="ru-RU" b="1" dirty="0" smtClean="0">
                <a:solidFill>
                  <a:srgbClr val="0070C0"/>
                </a:solidFill>
              </a:rPr>
              <a:t>!</a:t>
            </a:r>
          </a:p>
          <a:p>
            <a:endParaRPr lang="ru-RU" dirty="0"/>
          </a:p>
        </p:txBody>
      </p:sp>
      <p:pic>
        <p:nvPicPr>
          <p:cNvPr id="5" name="Рисунок 4" descr="content-img-620x322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364088" y="1412776"/>
            <a:ext cx="3528392" cy="4752528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Таблица 1"/>
          <p:cNvGraphicFramePr>
            <a:graphicFrameLocks noGrp="1"/>
          </p:cNvGraphicFramePr>
          <p:nvPr/>
        </p:nvGraphicFramePr>
        <p:xfrm>
          <a:off x="0" y="44624"/>
          <a:ext cx="9144000" cy="6813376"/>
        </p:xfrm>
        <a:graphic>
          <a:graphicData uri="http://schemas.openxmlformats.org/drawingml/2006/table">
            <a:tbl>
              <a:tblPr/>
              <a:tblGrid>
                <a:gridCol w="9144000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</a:tblGrid>
              <a:tr h="6813376">
                <a:tc>
                  <a:txBody>
                    <a:bodyPr/>
                    <a:lstStyle/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                  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baseline="0" dirty="0" smtClean="0">
                          <a:solidFill>
                            <a:schemeClr val="tx1"/>
                          </a:solidFill>
                          <a:latin typeface="Times New Roman"/>
                          <a:ea typeface="Times New Roman"/>
                        </a:rPr>
                        <a:t>                      </a:t>
                      </a:r>
                      <a:r>
                        <a:rPr lang="ru-RU" sz="3600" b="1" dirty="0" smtClean="0">
                          <a:solidFill>
                            <a:srgbClr val="7030A0"/>
                          </a:solidFill>
                          <a:latin typeface="Times New Roman"/>
                          <a:ea typeface="Times New Roman"/>
                        </a:rPr>
                        <a:t>Немного о витаминах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endParaRPr lang="ru-RU" sz="2400" b="1" dirty="0" smtClean="0">
                        <a:latin typeface="Times New Roman"/>
                        <a:ea typeface="Times New Roman"/>
                      </a:endParaRP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/>
                          <a:ea typeface="Times New Roman"/>
                        </a:rPr>
                        <a:t>Витамин </a:t>
                      </a: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А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 – он очень важен для зрения и роста. Его много в моркови, сливочном масле, яйцах, помидорах, петрушке. 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 Витамин В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 - помогает работать нашему сердцу, помогает   организму бороться с  разными  болезням. Его много в семенах подсолнуха, в печёнке, в мясе, в    свежих помидорах, в фасоли, в яйцах, хлебе, в молоке.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>
                          <a:latin typeface="Times New Roman"/>
                          <a:ea typeface="Times New Roman"/>
                        </a:rPr>
                        <a:t> Витамин С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 – укрепляет весь наш организм, защищает от простуды и других болезней. Когда его мало в пище, человек слабеет.  Этот  витамин есть  в свежих фруктах -  в апельсинах, грейпфруте , лимонах, хурме и бананах, а также в сырых овощах - помидорах, жёлтой репе, моркови, капусте,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луке</a:t>
                      </a:r>
                      <a:r>
                        <a:rPr lang="ru-RU" sz="2400" dirty="0">
                          <a:latin typeface="Times New Roman"/>
                          <a:ea typeface="Times New Roman"/>
                        </a:rPr>
                        <a:t>, чесноке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.</a:t>
                      </a:r>
                    </a:p>
                    <a:p>
                      <a:pPr algn="l">
                        <a:spcAft>
                          <a:spcPts val="0"/>
                        </a:spcAft>
                      </a:pPr>
                      <a:r>
                        <a:rPr lang="ru-RU" sz="2400" b="1" dirty="0" smtClean="0">
                          <a:latin typeface="Times New Roman"/>
                          <a:ea typeface="Times New Roman"/>
                        </a:rPr>
                        <a:t>Витамин Д </a:t>
                      </a:r>
                      <a:r>
                        <a:rPr lang="ru-RU" sz="2400" dirty="0" smtClean="0">
                          <a:latin typeface="Times New Roman"/>
                          <a:ea typeface="Times New Roman"/>
                        </a:rPr>
                        <a:t>– делает наши ноги , руки крепкими,</a:t>
                      </a:r>
                      <a:r>
                        <a:rPr lang="ru-RU" sz="2400" baseline="0" dirty="0" smtClean="0">
                          <a:latin typeface="Times New Roman"/>
                          <a:ea typeface="Times New Roman"/>
                        </a:rPr>
                        <a:t> этот витамин предохраняет от размягчения костей. Он содержится в свежих яйцах, рыбьем жире. В свежей капусте,, в молочных продуктах.</a:t>
                      </a:r>
                      <a:endParaRPr lang="ru-RU" sz="2400" dirty="0">
                        <a:latin typeface="Times New Roman"/>
                        <a:ea typeface="Times New Roman"/>
                      </a:endParaRPr>
                    </a:p>
                  </a:txBody>
                  <a:tcPr marL="114300" marR="114300" marT="0" marB="0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</a:tbl>
          </a:graphicData>
        </a:graphic>
      </p:graphicFrame>
      <p:sp>
        <p:nvSpPr>
          <p:cNvPr id="1025" name="Rectangle 1"/>
          <p:cNvSpPr>
            <a:spLocks noChangeArrowheads="1"/>
          </p:cNvSpPr>
          <p:nvPr/>
        </p:nvSpPr>
        <p:spPr bwMode="auto">
          <a:xfrm>
            <a:off x="0" y="74711"/>
            <a:ext cx="234360" cy="30777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smtClean="0">
                <a:solidFill>
                  <a:srgbClr val="FF0000"/>
                </a:solidFill>
              </a:rPr>
              <a:t>             Витамин </a:t>
            </a:r>
            <a:r>
              <a:rPr lang="ru-RU" dirty="0" smtClean="0">
                <a:solidFill>
                  <a:srgbClr val="FF0000"/>
                </a:solidFill>
              </a:rPr>
              <a:t>«А»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Помни истину простую -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Лучше видит только тот.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Кто жует морковь сырую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Или пьёт морковный сок.</a:t>
            </a:r>
          </a:p>
          <a:p>
            <a:endParaRPr lang="ru-RU" dirty="0"/>
          </a:p>
        </p:txBody>
      </p:sp>
      <p:pic>
        <p:nvPicPr>
          <p:cNvPr id="4" name="Рисунок 3" descr="images (15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220072" y="1412776"/>
            <a:ext cx="3528392" cy="410445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 </a:t>
            </a:r>
            <a:r>
              <a:rPr lang="ru-RU" b="1" dirty="0" smtClean="0">
                <a:solidFill>
                  <a:srgbClr val="FF0000"/>
                </a:solidFill>
              </a:rPr>
              <a:t>Витамин «В»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b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Очень важно спозаранку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Есть за завтраком овсянку.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Черный хлеб полезен нам-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И не только по утрам</a:t>
            </a:r>
            <a:r>
              <a:rPr lang="ru-RU" sz="2800" dirty="0" smtClean="0"/>
              <a:t>.</a:t>
            </a:r>
          </a:p>
          <a:p>
            <a:endParaRPr lang="ru-RU" dirty="0"/>
          </a:p>
        </p:txBody>
      </p:sp>
      <p:pic>
        <p:nvPicPr>
          <p:cNvPr id="4" name="Рисунок 3" descr="hdel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199426" y="1404392"/>
            <a:ext cx="3456384" cy="252028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pic>
        <p:nvPicPr>
          <p:cNvPr id="5" name="Рисунок 4" descr="Овсяная-каша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43442" y="4218957"/>
            <a:ext cx="3312368" cy="2571378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b="1" dirty="0" smtClean="0">
                <a:solidFill>
                  <a:srgbClr val="FF0000"/>
                </a:solidFill>
              </a:rPr>
              <a:t>                         Витамин С</a:t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b="1" dirty="0" smtClean="0">
              <a:solidFill>
                <a:srgbClr val="7030A0"/>
              </a:solidFill>
            </a:endParaRP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От простуды и ангины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Помогают апельсины.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Ну, а лучше есть лимон,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Хоть и очень кислый он.</a:t>
            </a:r>
            <a:endParaRPr lang="ru-RU" b="1" dirty="0">
              <a:solidFill>
                <a:srgbClr val="7030A0"/>
              </a:solidFill>
            </a:endParaRPr>
          </a:p>
        </p:txBody>
      </p:sp>
      <p:pic>
        <p:nvPicPr>
          <p:cNvPr id="4" name="Рисунок 3" descr="images (5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860032" y="1268760"/>
            <a:ext cx="3411463" cy="2376264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pic>
        <p:nvPicPr>
          <p:cNvPr id="5" name="Рисунок 4" descr="lemon_001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3933056"/>
            <a:ext cx="3482752" cy="270892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l"/>
            <a:r>
              <a:rPr lang="ru-RU" b="1" dirty="0" smtClean="0"/>
              <a:t>                          </a:t>
            </a:r>
            <a:r>
              <a:rPr lang="ru-RU" b="1" dirty="0" smtClean="0">
                <a:solidFill>
                  <a:srgbClr val="FF0000"/>
                </a:solidFill>
              </a:rPr>
              <a:t>Витамин  Д</a:t>
            </a:r>
            <a:br>
              <a:rPr lang="ru-RU" b="1" dirty="0" smtClean="0">
                <a:solidFill>
                  <a:srgbClr val="FF0000"/>
                </a:solidFill>
              </a:rPr>
            </a:b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endParaRPr lang="ru-RU" dirty="0" smtClean="0"/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Рыбий жир всего полезней!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Хоть противный - надо пить.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Он спасает от болезней.</a:t>
            </a:r>
          </a:p>
          <a:p>
            <a:pPr>
              <a:buNone/>
            </a:pPr>
            <a:r>
              <a:rPr lang="ru-RU" b="1" dirty="0" smtClean="0">
                <a:solidFill>
                  <a:srgbClr val="7030A0"/>
                </a:solidFill>
              </a:rPr>
              <a:t>Без болезней - лучше жить!</a:t>
            </a:r>
          </a:p>
        </p:txBody>
      </p:sp>
      <p:pic>
        <p:nvPicPr>
          <p:cNvPr id="4" name="Рисунок 3" descr="images (16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5436096" y="1340768"/>
            <a:ext cx="3384376" cy="2448272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pic>
        <p:nvPicPr>
          <p:cNvPr id="5" name="Рисунок 4" descr="images (17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5364088" y="4077072"/>
            <a:ext cx="3384376" cy="2376264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                 Вредные продукты</a:t>
            </a:r>
            <a:endParaRPr lang="ru-RU" b="1" dirty="0"/>
          </a:p>
        </p:txBody>
      </p:sp>
      <p:sp>
        <p:nvSpPr>
          <p:cNvPr id="16" name="Содержимое 1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5" name="Рисунок 4" descr="images (13)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4716016" y="1844824"/>
            <a:ext cx="3960440" cy="396044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pic>
        <p:nvPicPr>
          <p:cNvPr id="6" name="Рисунок 5" descr="images (14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1844824"/>
            <a:ext cx="3816424" cy="3888432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04800" y="188640"/>
            <a:ext cx="8686800" cy="5760640"/>
          </a:xfrm>
        </p:spPr>
        <p:txBody>
          <a:bodyPr>
            <a:noAutofit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Употребление вредных продуктов приводит к плохому самочувствию.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Вредные продукты укорачивают жизнь человека  отравляя его организм.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5" name="Содержимое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dirty="0" smtClean="0"/>
              <a:t> 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>
                <a:solidFill>
                  <a:srgbClr val="FF0000"/>
                </a:solidFill>
              </a:rPr>
              <a:t>                    Правила питания: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ru-RU" b="1" dirty="0" smtClean="0"/>
              <a:t>1. Надо питаться продуктами, которые полезны для здоровья (обязательно есть овощи и фрукты)</a:t>
            </a:r>
          </a:p>
          <a:p>
            <a:r>
              <a:rPr lang="ru-RU" b="1" dirty="0" smtClean="0"/>
              <a:t>2. Есть надо не много. Переедание вредно для организма.</a:t>
            </a:r>
          </a:p>
          <a:p>
            <a:r>
              <a:rPr lang="ru-RU" b="1" dirty="0" smtClean="0"/>
              <a:t>3. Пищу нужно хорошо прожевывать.</a:t>
            </a:r>
          </a:p>
          <a:p>
            <a:r>
              <a:rPr lang="ru-RU" b="1" dirty="0" smtClean="0"/>
              <a:t>4. Перед едой надо всегда мыть руки с мылом.</a:t>
            </a:r>
          </a:p>
          <a:p>
            <a:r>
              <a:rPr lang="ru-RU" b="1" dirty="0" smtClean="0"/>
              <a:t>5. Полоскать рот после еды</a:t>
            </a:r>
          </a:p>
          <a:p>
            <a:r>
              <a:rPr lang="ru-RU" b="1" dirty="0" smtClean="0"/>
              <a:t>6. Во время приема пиши не разговаривать.</a:t>
            </a:r>
          </a:p>
          <a:p>
            <a:r>
              <a:rPr lang="ru-RU" b="1" dirty="0" smtClean="0"/>
              <a:t>7. Нужно завтракать, обедать и ужинать в одно и те же время. Наш желудок привыкнет приниматься за работу в определенные часы. И пища будет перевариваться быстрее, приносить больше пользы.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 txBox="1">
            <a:spLocks/>
          </p:cNvSpPr>
          <p:nvPr/>
        </p:nvSpPr>
        <p:spPr>
          <a:xfrm>
            <a:off x="457200" y="274638"/>
            <a:ext cx="8229600" cy="6322714"/>
          </a:xfrm>
          <a:prstGeom prst="rect">
            <a:avLst/>
          </a:prstGeom>
        </p:spPr>
        <p:txBody>
          <a:bodyPr>
            <a:normAutofit fontScale="975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C0000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Цель:</a:t>
            </a:r>
            <a: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ru-RU" sz="44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kumimoji="0" lang="ru-RU" sz="5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Сформировать представления детей о здоровой  и полезной</a:t>
            </a: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5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пище и</a:t>
            </a:r>
            <a:r>
              <a:rPr kumimoji="0" lang="ru-RU" sz="5500" b="1" i="0" u="none" strike="noStrike" kern="1200" cap="none" spc="0" normalizeH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о влиянии</a:t>
            </a:r>
            <a:r>
              <a:rPr kumimoji="0" lang="ru-RU" sz="5500" b="1" i="0" u="none" strike="noStrike" kern="1200" cap="none" spc="0" normalizeH="0" baseline="0" noProof="0" dirty="0" smtClean="0">
                <a:ln>
                  <a:noFill/>
                </a:ln>
                <a:solidFill>
                  <a:srgbClr val="0070C0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правильного питания на здоровье</a:t>
            </a:r>
            <a:endParaRPr kumimoji="0" lang="ru-RU" sz="5500" b="1" i="0" u="none" strike="noStrike" kern="1200" cap="none" spc="0" normalizeH="0" baseline="0" noProof="0" dirty="0">
              <a:ln>
                <a:noFill/>
              </a:ln>
              <a:solidFill>
                <a:srgbClr val="0070C0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 descr="0010-010-Poleznye-i-vrednye-produkty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 descr="images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251520" y="260648"/>
            <a:ext cx="8640960" cy="6264696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                              Фрукты</a:t>
            </a:r>
            <a:endParaRPr lang="ru-RU" b="1" dirty="0"/>
          </a:p>
        </p:txBody>
      </p:sp>
      <p:pic>
        <p:nvPicPr>
          <p:cNvPr id="6" name="Содержимое 5" descr="kakie_produkti_ochishayt_organizm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114800" y="3482181"/>
            <a:ext cx="914400" cy="914400"/>
          </a:xfrm>
          <a:ln w="76200">
            <a:solidFill>
              <a:srgbClr val="FF0000"/>
            </a:solidFill>
          </a:ln>
        </p:spPr>
      </p:pic>
      <p:pic>
        <p:nvPicPr>
          <p:cNvPr id="7" name="Рисунок 6" descr="01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340768"/>
            <a:ext cx="8640960" cy="4968552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                              </a:t>
            </a:r>
            <a:r>
              <a:rPr lang="ru-RU" b="1" dirty="0" smtClean="0"/>
              <a:t>Овощи</a:t>
            </a:r>
            <a:endParaRPr lang="ru-RU" b="1" dirty="0"/>
          </a:p>
        </p:txBody>
      </p:sp>
      <p:pic>
        <p:nvPicPr>
          <p:cNvPr id="4" name="Содержимое 3" descr="halthyfood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3810000" y="3428841"/>
            <a:ext cx="1524000" cy="1021080"/>
          </a:xfrm>
          <a:ln w="76200">
            <a:solidFill>
              <a:srgbClr val="FF0000"/>
            </a:solidFill>
          </a:ln>
        </p:spPr>
      </p:pic>
      <p:pic>
        <p:nvPicPr>
          <p:cNvPr id="5" name="Рисунок 4" descr="yx-KT-iTCm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23528" y="1628800"/>
            <a:ext cx="8579296" cy="4792755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                  Морепродукты</a:t>
            </a:r>
            <a:endParaRPr lang="ru-RU" dirty="0"/>
          </a:p>
        </p:txBody>
      </p:sp>
      <p:pic>
        <p:nvPicPr>
          <p:cNvPr id="6" name="Содержимое 5" descr="ryba-dp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499992" y="3036912"/>
            <a:ext cx="4114800" cy="3200400"/>
          </a:xfrm>
          <a:ln w="76200">
            <a:solidFill>
              <a:srgbClr val="FF0000"/>
            </a:solidFill>
          </a:ln>
        </p:spPr>
      </p:pic>
      <p:pic>
        <p:nvPicPr>
          <p:cNvPr id="7" name="Рисунок 6" descr="images (9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251520" y="1628800"/>
            <a:ext cx="3960440" cy="4608512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ru-RU" dirty="0" smtClean="0"/>
              <a:t>                              </a:t>
            </a:r>
            <a:r>
              <a:rPr lang="ru-RU" b="1" dirty="0" smtClean="0"/>
              <a:t>орехи</a:t>
            </a:r>
            <a:endParaRPr lang="ru-RU" b="1" dirty="0"/>
          </a:p>
        </p:txBody>
      </p:sp>
      <p:pic>
        <p:nvPicPr>
          <p:cNvPr id="9" name="Содержимое 8" descr="images (10)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6012160" y="1268760"/>
            <a:ext cx="3131840" cy="3168352"/>
          </a:xfrm>
          <a:ln w="76200">
            <a:solidFill>
              <a:srgbClr val="FF0000"/>
            </a:solidFill>
          </a:ln>
          <a:scene3d>
            <a:camera prst="perspectiveContrastingLeftFacing"/>
            <a:lightRig rig="threePt" dir="t"/>
          </a:scene3d>
        </p:spPr>
      </p:pic>
      <p:pic>
        <p:nvPicPr>
          <p:cNvPr id="5" name="Рисунок 4" descr="images (11)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3131840" y="3212976"/>
            <a:ext cx="3056930" cy="2808312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  <p:pic>
        <p:nvPicPr>
          <p:cNvPr id="6" name="Рисунок 5" descr="images (12).jpg"/>
          <p:cNvPicPr>
            <a:picLocks noChangeAspect="1"/>
          </p:cNvPicPr>
          <p:nvPr/>
        </p:nvPicPr>
        <p:blipFill>
          <a:blip r:embed="rId4" cstate="print"/>
          <a:stretch>
            <a:fillRect/>
          </a:stretch>
        </p:blipFill>
        <p:spPr>
          <a:xfrm>
            <a:off x="0" y="1844824"/>
            <a:ext cx="3168352" cy="3024336"/>
          </a:xfrm>
          <a:prstGeom prst="rect">
            <a:avLst/>
          </a:prstGeom>
          <a:ln w="76200">
            <a:solidFill>
              <a:srgbClr val="FF0000"/>
            </a:solidFill>
          </a:ln>
          <a:scene3d>
            <a:camera prst="perspectiveContrastingRightFacing"/>
            <a:lightRig rig="threePt" dir="t"/>
          </a:scene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dirty="0" smtClean="0"/>
              <a:t>             Молочные продукты</a:t>
            </a:r>
            <a:endParaRPr lang="ru-RU" b="1" dirty="0"/>
          </a:p>
        </p:txBody>
      </p:sp>
      <p:pic>
        <p:nvPicPr>
          <p:cNvPr id="4" name="Содержимое 3" descr="159706.jpg"/>
          <p:cNvPicPr>
            <a:picLocks noGrp="1" noChangeAspect="1"/>
          </p:cNvPicPr>
          <p:nvPr>
            <p:ph idx="1"/>
          </p:nvPr>
        </p:nvPicPr>
        <p:blipFill>
          <a:blip r:embed="rId2" cstate="print"/>
          <a:stretch>
            <a:fillRect/>
          </a:stretch>
        </p:blipFill>
        <p:spPr>
          <a:xfrm>
            <a:off x="426128" y="1539771"/>
            <a:ext cx="4104456" cy="3816424"/>
          </a:xfrm>
          <a:ln w="76200">
            <a:solidFill>
              <a:srgbClr val="FF0000"/>
            </a:solidFill>
          </a:ln>
        </p:spPr>
      </p:pic>
      <p:pic>
        <p:nvPicPr>
          <p:cNvPr id="5" name="Рисунок 4" descr="78881127_large_7ak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4860032" y="1628800"/>
            <a:ext cx="3979540" cy="3714750"/>
          </a:xfrm>
          <a:prstGeom prst="rect">
            <a:avLst/>
          </a:prstGeom>
          <a:ln w="76200">
            <a:solidFill>
              <a:srgbClr val="FF0000"/>
            </a:solidFill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Аптека">
  <a:themeElements>
    <a:clrScheme name="Аптека">
      <a:dk1>
        <a:sysClr val="windowText" lastClr="000000"/>
      </a:dk1>
      <a:lt1>
        <a:sysClr val="window" lastClr="FFFFFF"/>
      </a:lt1>
      <a:dk2>
        <a:srgbClr val="564B3C"/>
      </a:dk2>
      <a:lt2>
        <a:srgbClr val="ECEDD1"/>
      </a:lt2>
      <a:accent1>
        <a:srgbClr val="93A299"/>
      </a:accent1>
      <a:accent2>
        <a:srgbClr val="CF543F"/>
      </a:accent2>
      <a:accent3>
        <a:srgbClr val="B5AE53"/>
      </a:accent3>
      <a:accent4>
        <a:srgbClr val="848058"/>
      </a:accent4>
      <a:accent5>
        <a:srgbClr val="E8B54D"/>
      </a:accent5>
      <a:accent6>
        <a:srgbClr val="786C71"/>
      </a:accent6>
      <a:hlink>
        <a:srgbClr val="CCCC00"/>
      </a:hlink>
      <a:folHlink>
        <a:srgbClr val="B2B2B2"/>
      </a:folHlink>
    </a:clrScheme>
    <a:fontScheme name="Аптека">
      <a:majorFont>
        <a:latin typeface="Book Antiqua"/>
        <a:ea typeface=""/>
        <a:cs typeface=""/>
        <a:font script="Jpan" typeface="HGS明朝B"/>
        <a:font script="Hang" typeface="HY견명조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/>
        <a:ea typeface=""/>
        <a:cs typeface=""/>
        <a:font script="Jpan" typeface="ＭＳ ゴシック"/>
        <a:font script="Hang" typeface="HY견명조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Verdana"/>
        <a:font script="Uigh" typeface="Microsoft Uighur"/>
        <a:font script="Geor" typeface="Sylfaen"/>
      </a:minorFont>
    </a:fontScheme>
    <a:fmtScheme name="Аптека">
      <a:fillStyleLst>
        <a:solidFill>
          <a:schemeClr val="phClr"/>
        </a:solidFill>
        <a:gradFill rotWithShape="1">
          <a:gsLst>
            <a:gs pos="0">
              <a:schemeClr val="phClr">
                <a:tint val="1000"/>
                <a:satMod val="100000"/>
              </a:schemeClr>
            </a:gs>
            <a:gs pos="68000">
              <a:schemeClr val="phClr">
                <a:tint val="77000"/>
                <a:satMod val="100000"/>
              </a:schemeClr>
            </a:gs>
            <a:gs pos="81000">
              <a:schemeClr val="phClr">
                <a:tint val="79000"/>
                <a:satMod val="100000"/>
              </a:schemeClr>
            </a:gs>
            <a:gs pos="86000">
              <a:schemeClr val="phClr">
                <a:tint val="73000"/>
                <a:satMod val="100000"/>
              </a:schemeClr>
            </a:gs>
            <a:gs pos="100000">
              <a:schemeClr val="phClr">
                <a:tint val="35000"/>
                <a:satMod val="10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73000"/>
                <a:shade val="100000"/>
                <a:satMod val="150000"/>
              </a:schemeClr>
            </a:gs>
            <a:gs pos="25000">
              <a:schemeClr val="phClr">
                <a:tint val="96000"/>
                <a:shade val="80000"/>
                <a:satMod val="105000"/>
              </a:schemeClr>
            </a:gs>
            <a:gs pos="38000">
              <a:schemeClr val="phClr">
                <a:tint val="96000"/>
                <a:shade val="59000"/>
                <a:satMod val="120000"/>
              </a:schemeClr>
            </a:gs>
            <a:gs pos="55000">
              <a:schemeClr val="phClr">
                <a:tint val="100000"/>
                <a:shade val="57000"/>
                <a:satMod val="120000"/>
              </a:schemeClr>
            </a:gs>
            <a:gs pos="80000">
              <a:schemeClr val="phClr">
                <a:tint val="100000"/>
                <a:shade val="56000"/>
                <a:satMod val="145000"/>
              </a:schemeClr>
            </a:gs>
            <a:gs pos="88000">
              <a:schemeClr val="phClr">
                <a:tint val="100000"/>
                <a:shade val="63000"/>
                <a:satMod val="160000"/>
              </a:schemeClr>
            </a:gs>
            <a:gs pos="100000">
              <a:schemeClr val="phClr">
                <a:tint val="99000"/>
                <a:shade val="100000"/>
                <a:satMod val="155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  <a:scene3d>
            <a:camera prst="orthographicFront">
              <a:rot lat="0" lon="0" rev="0"/>
            </a:camera>
            <a:lightRig rig="glow" dir="tl">
              <a:rot lat="0" lon="0" rev="1800000"/>
            </a:lightRig>
          </a:scene3d>
          <a:sp3d contourW="10160" prstMaterial="dkEdge">
            <a:bevelT w="0" h="0" prst="angle"/>
            <a:contourClr>
              <a:schemeClr val="phClr">
                <a:shade val="30000"/>
                <a:satMod val="150000"/>
              </a:schemeClr>
            </a:contourClr>
          </a:sp3d>
        </a:effectStyle>
        <a:effectStyle>
          <a:effectLst>
            <a:glow rad="50800">
              <a:schemeClr val="phClr">
                <a:tint val="68000"/>
                <a:shade val="93000"/>
                <a:alpha val="37000"/>
                <a:satMod val="250000"/>
              </a:schemeClr>
            </a:glow>
          </a:effectLst>
          <a:scene3d>
            <a:camera prst="orthographicFront">
              <a:rot lat="0" lon="0" rev="0"/>
            </a:camera>
            <a:lightRig rig="glow" dir="t">
              <a:rot lat="0" lon="0" rev="1800000"/>
            </a:lightRig>
          </a:scene3d>
          <a:sp3d contourW="10160" prstMaterial="dkEdge">
            <a:bevelT w="20320" h="19050" prst="angle"/>
            <a:contourClr>
              <a:schemeClr val="phClr">
                <a:shade val="30000"/>
                <a:satMod val="15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3000"/>
            <a:satMod val="14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atMod val="170000"/>
              </a:schemeClr>
              <a:schemeClr val="phClr">
                <a:shade val="70000"/>
                <a:satMod val="13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Apothecary</Template>
  <TotalTime>142</TotalTime>
  <Words>256</Words>
  <Application>Microsoft Office PowerPoint</Application>
  <PresentationFormat>Экран (4:3)</PresentationFormat>
  <Paragraphs>57</Paragraphs>
  <Slides>18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4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18</vt:i4>
      </vt:variant>
    </vt:vector>
  </HeadingPairs>
  <TitlesOfParts>
    <vt:vector size="23" baseType="lpstr">
      <vt:lpstr>Arial</vt:lpstr>
      <vt:lpstr>Book Antiqua</vt:lpstr>
      <vt:lpstr>Century Gothic</vt:lpstr>
      <vt:lpstr>Times New Roman</vt:lpstr>
      <vt:lpstr>Аптека</vt:lpstr>
      <vt:lpstr>  «Здоровая и полезная пища»</vt:lpstr>
      <vt:lpstr>Презентация PowerPoint</vt:lpstr>
      <vt:lpstr>Презентация PowerPoint</vt:lpstr>
      <vt:lpstr>Презентация PowerPoint</vt:lpstr>
      <vt:lpstr>                               Фрукты</vt:lpstr>
      <vt:lpstr>                              Овощи</vt:lpstr>
      <vt:lpstr>                  Морепродукты</vt:lpstr>
      <vt:lpstr>                              орехи</vt:lpstr>
      <vt:lpstr>             Молочные продукты</vt:lpstr>
      <vt:lpstr>Презентация PowerPoint</vt:lpstr>
      <vt:lpstr>Презентация PowerPoint</vt:lpstr>
      <vt:lpstr>             Витамин «А»</vt:lpstr>
      <vt:lpstr> Витамин «В»</vt:lpstr>
      <vt:lpstr>                         Витамин С </vt:lpstr>
      <vt:lpstr>                          Витамин  Д </vt:lpstr>
      <vt:lpstr>                  Вредные продукты</vt:lpstr>
      <vt:lpstr>Употребление вредных продуктов приводит к плохому самочувствию. Вредные продукты укорачивают жизнь человека  отравляя его организм.</vt:lpstr>
      <vt:lpstr>                    Правила питания: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Здоровая и полезная пища</dc:title>
  <dc:creator>Lucio</dc:creator>
  <cp:lastModifiedBy>Татьяна</cp:lastModifiedBy>
  <cp:revision>19</cp:revision>
  <dcterms:created xsi:type="dcterms:W3CDTF">2014-03-22T06:27:54Z</dcterms:created>
  <dcterms:modified xsi:type="dcterms:W3CDTF">2023-01-24T14:33:18Z</dcterms:modified>
</cp:coreProperties>
</file>