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9" r:id="rId4"/>
  </p:sldMasterIdLst>
  <p:handoutMasterIdLst>
    <p:handoutMasterId r:id="rId18"/>
  </p:handoutMasterIdLst>
  <p:sldIdLst>
    <p:sldId id="257" r:id="rId5"/>
    <p:sldId id="267" r:id="rId6"/>
    <p:sldId id="268" r:id="rId7"/>
    <p:sldId id="258" r:id="rId8"/>
    <p:sldId id="269" r:id="rId9"/>
    <p:sldId id="259" r:id="rId10"/>
    <p:sldId id="260" r:id="rId11"/>
    <p:sldId id="261" r:id="rId12"/>
    <p:sldId id="264" r:id="rId13"/>
    <p:sldId id="266" r:id="rId14"/>
    <p:sldId id="270" r:id="rId15"/>
    <p:sldId id="265"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D0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696" y="84"/>
      </p:cViewPr>
      <p:guideLst>
        <p:guide orient="horz" pos="2160"/>
        <p:guide pos="3840"/>
      </p:guideLst>
    </p:cSldViewPr>
  </p:slideViewPr>
  <p:notesTextViewPr>
    <p:cViewPr>
      <p:scale>
        <a:sx n="1" d="1"/>
        <a:sy n="1" d="1"/>
      </p:scale>
      <p:origin x="0" y="0"/>
    </p:cViewPr>
  </p:notesTextViewPr>
  <p:notesViewPr>
    <p:cSldViewPr snapToGrid="0">
      <p:cViewPr varScale="1">
        <p:scale>
          <a:sx n="89" d="100"/>
          <a:sy n="89" d="100"/>
        </p:scale>
        <p:origin x="379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EDF3F9-A383-40CF-841B-6426D82ECB85}" type="datetimeFigureOut">
              <a:rPr lang="ru-RU" smtClean="0"/>
              <a:t>20.05.2023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BDF9E2-D527-45E4-B727-833247D273AD}" type="slidenum">
              <a:rPr lang="ru-RU" smtClean="0"/>
              <a:t>‹#›</a:t>
            </a:fld>
            <a:endParaRPr lang="ru-RU"/>
          </a:p>
        </p:txBody>
      </p:sp>
    </p:spTree>
    <p:extLst>
      <p:ext uri="{BB962C8B-B14F-4D97-AF65-F5344CB8AC3E}">
        <p14:creationId xmlns:p14="http://schemas.microsoft.com/office/powerpoint/2010/main" val="19552758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Master" Target="../slideMasters/slideMaster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image" Target="../media/image3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1.png"/><Relationship Id="rId7" Type="http://schemas.openxmlformats.org/officeDocument/2006/relationships/image" Target="../media/image15.png"/><Relationship Id="rId2"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36.png"/><Relationship Id="rId11" Type="http://schemas.openxmlformats.org/officeDocument/2006/relationships/image" Target="../media/image28.png"/><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32.png"/><Relationship Id="rId9"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9165" y="160118"/>
            <a:ext cx="9144000" cy="2387600"/>
          </a:xfrm>
          <a:prstGeom prst="rect">
            <a:avLst/>
          </a:prstGeom>
        </p:spPr>
        <p:txBody>
          <a:bodyPr anchor="b"/>
          <a:lstStyle>
            <a:lvl1pPr algn="ctr">
              <a:defRPr sz="6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3215012" y="4566542"/>
            <a:ext cx="5761973" cy="1655762"/>
          </a:xfrm>
          <a:prstGeom prst="rect">
            <a:avLst/>
          </a:prstGeom>
        </p:spPr>
        <p:txBody>
          <a:bodyPr/>
          <a:lstStyle>
            <a:lvl1pPr marL="0" indent="0" algn="ctr">
              <a:buNone/>
              <a:defRPr sz="2400">
                <a:solidFill>
                  <a:schemeClr val="accent1">
                    <a:lumMod val="75000"/>
                  </a:schemeClr>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dirty="0"/>
          </a:p>
        </p:txBody>
      </p:sp>
    </p:spTree>
    <p:extLst>
      <p:ext uri="{BB962C8B-B14F-4D97-AF65-F5344CB8AC3E}">
        <p14:creationId xmlns:p14="http://schemas.microsoft.com/office/powerpoint/2010/main" val="4006653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Вопрос_8">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pic>
        <p:nvPicPr>
          <p:cNvPr id="11" name="Рисунок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6341" y="249293"/>
            <a:ext cx="798187" cy="524001"/>
          </a:xfrm>
          <a:prstGeom prst="rect">
            <a:avLst/>
          </a:prstGeom>
        </p:spPr>
      </p:pic>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5906" y="1390262"/>
            <a:ext cx="678815" cy="718281"/>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07474" y="1031437"/>
            <a:ext cx="762565" cy="1223076"/>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460512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опрос_9">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16004" y="4423435"/>
            <a:ext cx="870858" cy="864852"/>
          </a:xfrm>
          <a:prstGeom prst="rect">
            <a:avLst/>
          </a:prstGeom>
        </p:spPr>
      </p:pic>
      <p:pic>
        <p:nvPicPr>
          <p:cNvPr id="4" name="Рисунок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1" name="Рисунок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556070" y="3193142"/>
            <a:ext cx="680703" cy="663421"/>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1254414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Вопрос_10">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3611" y="1153529"/>
            <a:ext cx="1390613" cy="1191116"/>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7475" y="2281641"/>
            <a:ext cx="795802" cy="1276384"/>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80881" y="5063752"/>
            <a:ext cx="1108023" cy="564209"/>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6762" y="63328"/>
            <a:ext cx="726094" cy="768309"/>
          </a:xfrm>
          <a:prstGeom prst="rect">
            <a:avLst/>
          </a:prstGeom>
        </p:spPr>
      </p:pic>
      <p:pic>
        <p:nvPicPr>
          <p:cNvPr id="10" name="Рисунок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73884" y="428151"/>
            <a:ext cx="758559" cy="494340"/>
          </a:xfrm>
          <a:prstGeom prst="rect">
            <a:avLst/>
          </a:prstGeom>
        </p:spPr>
      </p:pic>
      <p:pic>
        <p:nvPicPr>
          <p:cNvPr id="11" name="Рисунок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sp>
        <p:nvSpPr>
          <p:cNvPr id="12"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71224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Результат">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3679045" y="2569706"/>
            <a:ext cx="5493984" cy="699587"/>
          </a:xfrm>
          <a:prstGeom prst="rect">
            <a:avLst/>
          </a:prstGeom>
        </p:spPr>
        <p:txBody>
          <a:bodyPr/>
          <a:lstStyle>
            <a:lvl1pPr>
              <a:defRPr sz="4000" b="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14" name="Рисунок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2253" y="3701964"/>
            <a:ext cx="1008264" cy="603487"/>
          </a:xfrm>
          <a:prstGeom prst="rect">
            <a:avLst/>
          </a:prstGeom>
        </p:spPr>
      </p:pic>
      <p:pic>
        <p:nvPicPr>
          <p:cNvPr id="15" name="Рисунок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35488" y="3856564"/>
            <a:ext cx="606578" cy="667917"/>
          </a:xfrm>
          <a:prstGeom prst="rect">
            <a:avLst/>
          </a:prstGeom>
        </p:spPr>
      </p:pic>
      <p:pic>
        <p:nvPicPr>
          <p:cNvPr id="16" name="Рисунок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30518" y="1031437"/>
            <a:ext cx="789025" cy="646742"/>
          </a:xfrm>
          <a:prstGeom prst="rect">
            <a:avLst/>
          </a:prstGeom>
        </p:spPr>
      </p:pic>
      <p:pic>
        <p:nvPicPr>
          <p:cNvPr id="17" name="Рисунок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24707" y="144010"/>
            <a:ext cx="798187" cy="524001"/>
          </a:xfrm>
          <a:prstGeom prst="rect">
            <a:avLst/>
          </a:prstGeom>
        </p:spPr>
      </p:pic>
      <p:pic>
        <p:nvPicPr>
          <p:cNvPr id="18" name="Рисунок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421" y="4305451"/>
            <a:ext cx="365839" cy="291893"/>
          </a:xfrm>
          <a:prstGeom prst="rect">
            <a:avLst/>
          </a:prstGeom>
        </p:spPr>
      </p:pic>
      <p:pic>
        <p:nvPicPr>
          <p:cNvPr id="19" name="Рисунок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41155" y="3514890"/>
            <a:ext cx="342592" cy="374148"/>
          </a:xfrm>
          <a:prstGeom prst="rect">
            <a:avLst/>
          </a:prstGeom>
        </p:spPr>
      </p:pic>
      <p:pic>
        <p:nvPicPr>
          <p:cNvPr id="20" name="Рисунок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64783" y="3126050"/>
            <a:ext cx="331469" cy="777679"/>
          </a:xfrm>
          <a:prstGeom prst="rect">
            <a:avLst/>
          </a:prstGeom>
        </p:spPr>
      </p:pic>
      <p:pic>
        <p:nvPicPr>
          <p:cNvPr id="21" name="Рисунок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15555" y="668011"/>
            <a:ext cx="1077995" cy="1387918"/>
          </a:xfrm>
          <a:prstGeom prst="rect">
            <a:avLst/>
          </a:prstGeom>
        </p:spPr>
      </p:pic>
      <p:pic>
        <p:nvPicPr>
          <p:cNvPr id="23" name="Рисунок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823801" y="1727119"/>
            <a:ext cx="623266" cy="657619"/>
          </a:xfrm>
          <a:prstGeom prst="rect">
            <a:avLst/>
          </a:prstGeom>
        </p:spPr>
      </p:pic>
      <p:pic>
        <p:nvPicPr>
          <p:cNvPr id="24" name="Рисунок 2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786341" y="5928607"/>
            <a:ext cx="1086121" cy="569276"/>
          </a:xfrm>
          <a:prstGeom prst="rect">
            <a:avLst/>
          </a:prstGeom>
        </p:spPr>
      </p:pic>
    </p:spTree>
    <p:extLst>
      <p:ext uri="{BB962C8B-B14F-4D97-AF65-F5344CB8AC3E}">
        <p14:creationId xmlns:p14="http://schemas.microsoft.com/office/powerpoint/2010/main" val="1144467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1" presetClass="path" presetSubtype="0" accel="50000" decel="50000" fill="hold" nodeType="withEffect">
                                  <p:stCondLst>
                                    <p:cond delay="0"/>
                                  </p:stCondLst>
                                  <p:childTnLst>
                                    <p:animMotion origin="layout" path="M 2.08333E-7 -4.81481E-6 C -0.00833 0.00278 -0.01823 0.0051 -0.0237 0.01181 C -0.02904 0.01945 -0.03255 0.02963 -0.03633 0.03982 C -0.04023 0.04977 -0.0401 0.06088 -0.03997 0.07223 C -0.03958 0.08264 -0.03867 0.09468 -0.03359 0.10695 C -0.02969 0.11852 -0.02148 0.13056 -0.01185 0.14121 C -0.00352 0.15163 0.00716 0.16088 0.01823 0.16922 C 0.02917 0.17663 0.04062 0.18311 0.05104 0.18704 C 0.06276 0.19121 0.07344 0.1926 0.08372 0.19028 C 0.09271 0.18843 0.10117 0.18496 0.10755 0.17778 C 0.11328 0.17153 0.11745 0.16065 0.11888 0.15047 C 0.12201 0.14213 0.12227 0.12987 0.11901 0.11783 C 0.11628 0.10649 0.10911 0.09514 0.09857 0.08588 C 0.0875 0.07686 0.07591 0.07431 0.06719 0.07593 C 0.05951 0.07848 0.05326 0.08565 0.05013 0.0963 C 0.04818 0.10764 0.0474 0.11852 0.05052 0.12987 C 0.05378 0.14098 0.0526 0.14213 0.0694 0.16389 C 0.08424 0.18519 0.10156 0.19075 0.11224 0.19723 C 0.12214 0.20278 0.13112 0.20371 0.14219 0.20625 C 0.1543 0.20788 0.16536 0.2051 0.17279 0.20163 C 0.18099 0.19885 0.18477 0.19144 0.19102 0.17963 C 0.19648 0.1669 0.19792 0.16065 0.19935 0.14977 C 0.20104 0.13959 0.20286 0.12917 0.20508 0.11899 " pathEditMode="relative" rAng="1020000" ptsTypes="AAAAAAAAAAAAAAAAAAAAAAA">
                                      <p:cBhvr>
                                        <p:cTn id="6" dur="2000" fill="hold"/>
                                        <p:tgtEl>
                                          <p:spTgt spid="19"/>
                                        </p:tgtEl>
                                        <p:attrNameLst>
                                          <p:attrName>ppt_x</p:attrName>
                                          <p:attrName>ppt_y</p:attrName>
                                        </p:attrNameLst>
                                      </p:cBhvr>
                                      <p:rCtr x="7656" y="12176"/>
                                    </p:animMotion>
                                  </p:childTnLst>
                                </p:cTn>
                              </p:par>
                              <p:par>
                                <p:cTn id="7" presetID="44" presetClass="path" presetSubtype="0" accel="50000" decel="50000" fill="hold" nodeType="withEffect">
                                  <p:stCondLst>
                                    <p:cond delay="0"/>
                                  </p:stCondLst>
                                  <p:childTnLst>
                                    <p:animMotion origin="layout" path="M -2.08333E-6 -3.7037E-7 L 0.13047 -0.08264 C 0.15768 -0.10069 0.19831 -0.11157 0.24115 -0.11157 C 0.28985 -0.11157 0.32891 -0.10069 0.35612 -0.08264 L 0.48698 -3.7037E-7 " pathEditMode="relative" rAng="0" ptsTypes="AAAAA">
                                      <p:cBhvr>
                                        <p:cTn id="8" dur="2000" fill="hold"/>
                                        <p:tgtEl>
                                          <p:spTgt spid="18"/>
                                        </p:tgtEl>
                                        <p:attrNameLst>
                                          <p:attrName>ppt_x</p:attrName>
                                          <p:attrName>ppt_y</p:attrName>
                                        </p:attrNameLst>
                                      </p:cBhvr>
                                      <p:rCtr x="24349" y="-5579"/>
                                    </p:animMotion>
                                  </p:childTnLst>
                                </p:cTn>
                              </p:par>
                              <p:par>
                                <p:cTn id="9" presetID="35" presetClass="path" presetSubtype="0" accel="50000" decel="50000" fill="hold" nodeType="withEffect">
                                  <p:stCondLst>
                                    <p:cond delay="0"/>
                                  </p:stCondLst>
                                  <p:childTnLst>
                                    <p:animMotion origin="layout" path="M -3.125E-6 3.7037E-7 L -0.47812 -0.01412 " pathEditMode="relative" rAng="0" ptsTypes="AA">
                                      <p:cBhvr>
                                        <p:cTn id="10" dur="2000" fill="hold"/>
                                        <p:tgtEl>
                                          <p:spTgt spid="15"/>
                                        </p:tgtEl>
                                        <p:attrNameLst>
                                          <p:attrName>ppt_x</p:attrName>
                                          <p:attrName>ppt_y</p:attrName>
                                        </p:attrNameLst>
                                      </p:cBhvr>
                                      <p:rCtr x="-23906" y="-718"/>
                                    </p:animMotion>
                                  </p:childTnLst>
                                </p:cTn>
                              </p:par>
                              <p:par>
                                <p:cTn id="11" presetID="35" presetClass="path" presetSubtype="0" accel="50000" decel="50000" fill="hold" nodeType="withEffect">
                                  <p:stCondLst>
                                    <p:cond delay="0"/>
                                  </p:stCondLst>
                                  <p:childTnLst>
                                    <p:animMotion origin="layout" path="M -2.5E-6 3.7037E-6 L -0.07838 0.00463 " pathEditMode="relative" rAng="0" ptsTypes="AA">
                                      <p:cBhvr>
                                        <p:cTn id="12" dur="4500" fill="hold"/>
                                        <p:tgtEl>
                                          <p:spTgt spid="14"/>
                                        </p:tgtEl>
                                        <p:attrNameLst>
                                          <p:attrName>ppt_x</p:attrName>
                                          <p:attrName>ppt_y</p:attrName>
                                        </p:attrNameLst>
                                      </p:cBhvr>
                                      <p:rCtr x="-3919" y="231"/>
                                    </p:animMotion>
                                  </p:childTnLst>
                                </p:cTn>
                              </p:par>
                              <p:par>
                                <p:cTn id="13" presetID="35" presetClass="path" presetSubtype="0" accel="50000" decel="50000" fill="hold" nodeType="withEffect">
                                  <p:stCondLst>
                                    <p:cond delay="0"/>
                                  </p:stCondLst>
                                  <p:childTnLst>
                                    <p:animMotion origin="layout" path="M -4.16667E-7 -3.7037E-6 L 0.03242 0.20047 " pathEditMode="relative" rAng="0" ptsTypes="AA">
                                      <p:cBhvr>
                                        <p:cTn id="14" dur="2000" fill="hold"/>
                                        <p:tgtEl>
                                          <p:spTgt spid="16"/>
                                        </p:tgtEl>
                                        <p:attrNameLst>
                                          <p:attrName>ppt_x</p:attrName>
                                          <p:attrName>ppt_y</p:attrName>
                                        </p:attrNameLst>
                                      </p:cBhvr>
                                      <p:rCtr x="1615" y="10023"/>
                                    </p:animMotion>
                                  </p:childTnLst>
                                </p:cTn>
                              </p:par>
                              <p:par>
                                <p:cTn id="15" presetID="64" presetClass="path" presetSubtype="0" accel="50000" decel="50000" fill="hold" nodeType="withEffect">
                                  <p:stCondLst>
                                    <p:cond delay="0"/>
                                  </p:stCondLst>
                                  <p:childTnLst>
                                    <p:animMotion origin="layout" path="M -3.75E-6 1.48148E-6 L -0.18568 -0.18704 " pathEditMode="relative" rAng="0" ptsTypes="AA">
                                      <p:cBhvr>
                                        <p:cTn id="16" dur="2000" fill="hold"/>
                                        <p:tgtEl>
                                          <p:spTgt spid="23"/>
                                        </p:tgtEl>
                                        <p:attrNameLst>
                                          <p:attrName>ppt_x</p:attrName>
                                          <p:attrName>ppt_y</p:attrName>
                                        </p:attrNameLst>
                                      </p:cBhvr>
                                      <p:rCtr x="-9245" y="-9352"/>
                                    </p:animMotion>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Макет_вопроса">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0"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1"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2"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061611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_1">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94710" y="3719630"/>
            <a:ext cx="749676" cy="775350"/>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5836" y="4946754"/>
            <a:ext cx="1313458" cy="40171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4911" y="1608417"/>
            <a:ext cx="1180646" cy="601189"/>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2934" y="3462687"/>
            <a:ext cx="785245" cy="778357"/>
          </a:xfrm>
          <a:prstGeom prst="rect">
            <a:avLst/>
          </a:prstGeom>
        </p:spPr>
      </p:pic>
      <p:pic>
        <p:nvPicPr>
          <p:cNvPr id="15" name="Рисунок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83252" y="560779"/>
            <a:ext cx="1131863" cy="969486"/>
          </a:xfrm>
          <a:prstGeom prst="rect">
            <a:avLst/>
          </a:prstGeom>
        </p:spPr>
      </p:pic>
      <p:sp>
        <p:nvSpPr>
          <p:cNvPr id="3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9231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Вопрос_2">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5" y="1731776"/>
            <a:ext cx="973361" cy="1253202"/>
          </a:xfrm>
          <a:prstGeom prst="rect">
            <a:avLst/>
          </a:prstGeom>
        </p:spPr>
      </p:pic>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2185" y="991277"/>
            <a:ext cx="523657" cy="1416089"/>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4015" y="3758386"/>
            <a:ext cx="916723" cy="731428"/>
          </a:xfrm>
          <a:prstGeom prst="rect">
            <a:avLst/>
          </a:prstGeom>
        </p:spPr>
      </p:pic>
      <p:pic>
        <p:nvPicPr>
          <p:cNvPr id="7" name="Рисунок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23"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3"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4"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5"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018651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Вопрос_3">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31971" y="182485"/>
            <a:ext cx="623266" cy="657619"/>
          </a:xfrm>
          <a:prstGeom prst="rect">
            <a:avLst/>
          </a:prstGeom>
        </p:spPr>
      </p:pic>
      <p:sp>
        <p:nvSpPr>
          <p:cNvPr id="1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7643" y="923337"/>
            <a:ext cx="798187" cy="524001"/>
          </a:xfrm>
          <a:prstGeom prst="rect">
            <a:avLst/>
          </a:prstGeom>
        </p:spPr>
      </p:pic>
      <p:pic>
        <p:nvPicPr>
          <p:cNvPr id="6" name="Рисунок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7" name="Рисунок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22" name="Рисунок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23" name="Рисунок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7"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8"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6370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Вопрос_4">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pic>
        <p:nvPicPr>
          <p:cNvPr id="3" name="Рисунок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5" name="Рисунок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10" name="Рисунок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8413" y="5101326"/>
            <a:ext cx="895279" cy="455879"/>
          </a:xfrm>
          <a:prstGeom prst="rect">
            <a:avLst/>
          </a:prstGeom>
        </p:spPr>
      </p:pic>
      <p:pic>
        <p:nvPicPr>
          <p:cNvPr id="11" name="Рисунок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603333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Вопрос_5">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4873" y="3758386"/>
            <a:ext cx="861745" cy="781413"/>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3143855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Вопрос_6">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67486" y="6032241"/>
            <a:ext cx="1008264" cy="603487"/>
          </a:xfrm>
          <a:prstGeom prst="rect">
            <a:avLst/>
          </a:prstGeom>
        </p:spPr>
      </p:pic>
      <p:pic>
        <p:nvPicPr>
          <p:cNvPr id="5" name="Рисунок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3669348" y="4859421"/>
            <a:ext cx="1798138" cy="570115"/>
          </a:xfrm>
          <a:prstGeom prst="rect">
            <a:avLst/>
          </a:prstGeom>
        </p:spPr>
      </p:pic>
      <p:sp>
        <p:nvSpPr>
          <p:cNvPr id="10"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1"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2"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3"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429228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опрос_7">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10" name="Рисунок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11" name="Рисунок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12" name="Рисунок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3" name="Рисунок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sp>
        <p:nvSpPr>
          <p:cNvPr id="14" name="Заголовок 1"/>
          <p:cNvSpPr>
            <a:spLocks noGrp="1"/>
          </p:cNvSpPr>
          <p:nvPr>
            <p:ph type="title"/>
          </p:nvPr>
        </p:nvSpPr>
        <p:spPr>
          <a:xfrm>
            <a:off x="1967651" y="1031437"/>
            <a:ext cx="4223287" cy="3795396"/>
          </a:xfrm>
          <a:prstGeom prst="rect">
            <a:avLst/>
          </a:prstGeom>
          <a:solidFill>
            <a:schemeClr val="bg1"/>
          </a:solidFill>
          <a:ln w="38100">
            <a:noFill/>
          </a:ln>
        </p:spPr>
        <p:txBody>
          <a:bodyPr vert="horz" lIns="91440" tIns="45720" rIns="91440" bIns="45720" rtlCol="0" anchor="ctr">
            <a:normAutofit/>
          </a:bodyPr>
          <a:lstStyle>
            <a:lvl1pPr algn="ctr">
              <a:defRPr sz="4000">
                <a:solidFill>
                  <a:schemeClr val="accent1">
                    <a:lumMod val="75000"/>
                  </a:schemeClr>
                </a:solidFill>
                <a:latin typeface="Segoe UI Light" panose="020B0502040204020203" pitchFamily="34" charset="0"/>
                <a:cs typeface="Segoe UI Light" panose="020B0502040204020203" pitchFamily="34" charset="0"/>
              </a:defRPr>
            </a:lvl1pPr>
          </a:lstStyle>
          <a:p>
            <a:r>
              <a:rPr lang="ru-RU"/>
              <a:t>Образец заголовка</a:t>
            </a:r>
            <a:endParaRPr lang="ru-RU" dirty="0"/>
          </a:p>
        </p:txBody>
      </p:sp>
      <p:sp>
        <p:nvSpPr>
          <p:cNvPr id="15" name="Text Placeholder 3"/>
          <p:cNvSpPr>
            <a:spLocks noGrp="1"/>
          </p:cNvSpPr>
          <p:nvPr>
            <p:ph type="body" sz="quarter" idx="13" hasCustomPrompt="1"/>
          </p:nvPr>
        </p:nvSpPr>
        <p:spPr>
          <a:xfrm>
            <a:off x="6939226" y="1032932"/>
            <a:ext cx="2733549" cy="698271"/>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buFontTx/>
              <a:buNone/>
              <a:defRPr sz="1400">
                <a:solidFill>
                  <a:srgbClr val="418E03"/>
                </a:solidFill>
                <a:latin typeface="Segoe UI" panose="020B0502040204020203" pitchFamily="34" charset="0"/>
                <a:cs typeface="Segoe UI" panose="020B0502040204020203" pitchFamily="34" charset="0"/>
              </a:defRPr>
            </a:lvl2pPr>
            <a:lvl3pPr marL="685800" indent="0">
              <a:buFontTx/>
              <a:buNone/>
              <a:defRPr sz="1400">
                <a:solidFill>
                  <a:srgbClr val="418E03"/>
                </a:solidFill>
                <a:latin typeface="Segoe UI" panose="020B0502040204020203" pitchFamily="34" charset="0"/>
                <a:cs typeface="Segoe UI" panose="020B0502040204020203" pitchFamily="34" charset="0"/>
              </a:defRPr>
            </a:lvl3pPr>
            <a:lvl4pPr marL="1028700" indent="0">
              <a:buFontTx/>
              <a:buNone/>
              <a:defRPr sz="1400">
                <a:solidFill>
                  <a:srgbClr val="418E03"/>
                </a:solidFill>
                <a:latin typeface="Segoe UI" panose="020B0502040204020203" pitchFamily="34" charset="0"/>
                <a:cs typeface="Segoe UI" panose="020B0502040204020203" pitchFamily="34" charset="0"/>
              </a:defRPr>
            </a:lvl4pPr>
            <a:lvl5pPr marL="1371600" indent="0">
              <a:buFontTx/>
              <a:buNone/>
              <a:defRPr sz="1400">
                <a:solidFill>
                  <a:srgbClr val="418E03"/>
                </a:solidFill>
                <a:latin typeface="Segoe UI" panose="020B0502040204020203" pitchFamily="34" charset="0"/>
                <a:cs typeface="Segoe UI" panose="020B0502040204020203" pitchFamily="34" charset="0"/>
              </a:defRPr>
            </a:lvl5pPr>
          </a:lstStyle>
          <a:p>
            <a:pPr lvl="0"/>
            <a:r>
              <a:rPr lang="ru-RU" dirty="0"/>
              <a:t>Правильный ответ</a:t>
            </a:r>
            <a:endParaRPr lang="en-US" dirty="0"/>
          </a:p>
        </p:txBody>
      </p:sp>
      <p:sp>
        <p:nvSpPr>
          <p:cNvPr id="16" name="Text Placeholder 6"/>
          <p:cNvSpPr>
            <a:spLocks noGrp="1"/>
          </p:cNvSpPr>
          <p:nvPr>
            <p:ph type="body" sz="quarter" idx="14" hasCustomPrompt="1"/>
          </p:nvPr>
        </p:nvSpPr>
        <p:spPr>
          <a:xfrm>
            <a:off x="6939226" y="2072896"/>
            <a:ext cx="2733549"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a:defRPr sz="1400">
                <a:latin typeface="Segoe UI" panose="020B0502040204020203" pitchFamily="34" charset="0"/>
                <a:cs typeface="Segoe UI" panose="020B0502040204020203" pitchFamily="34" charset="0"/>
              </a:defRPr>
            </a:lvl2pPr>
            <a:lvl3pPr>
              <a:defRPr sz="1400">
                <a:latin typeface="Segoe UI" panose="020B0502040204020203" pitchFamily="34" charset="0"/>
                <a:cs typeface="Segoe UI" panose="020B0502040204020203" pitchFamily="34" charset="0"/>
              </a:defRPr>
            </a:lvl3pPr>
            <a:lvl4pPr>
              <a:defRPr sz="1400">
                <a:latin typeface="Segoe UI" panose="020B0502040204020203" pitchFamily="34" charset="0"/>
                <a:cs typeface="Segoe UI" panose="020B0502040204020203" pitchFamily="34" charset="0"/>
              </a:defRPr>
            </a:lvl4pPr>
            <a:lvl5pPr>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
        <p:nvSpPr>
          <p:cNvPr id="17" name="Text Placeholder 10"/>
          <p:cNvSpPr>
            <a:spLocks noGrp="1"/>
          </p:cNvSpPr>
          <p:nvPr>
            <p:ph type="body" sz="quarter" idx="15" hasCustomPrompt="1"/>
          </p:nvPr>
        </p:nvSpPr>
        <p:spPr>
          <a:xfrm>
            <a:off x="6939226" y="3066291"/>
            <a:ext cx="2760430" cy="699766"/>
          </a:xfrm>
          <a:prstGeom prst="rect">
            <a:avLst/>
          </a:prstGeom>
          <a:solidFill>
            <a:schemeClr val="bg1"/>
          </a:solidFill>
          <a:ln w="28575">
            <a:noFill/>
            <a:prstDash val="sysDash"/>
          </a:ln>
        </p:spPr>
        <p:txBody>
          <a:bodyPr anchor="ctr"/>
          <a:lstStyle>
            <a:lvl1pPr marL="0" indent="0" algn="ctr">
              <a:buFontTx/>
              <a:buNone/>
              <a:defRPr sz="2000">
                <a:solidFill>
                  <a:schemeClr val="accent1">
                    <a:lumMod val="75000"/>
                  </a:schemeClr>
                </a:solidFill>
                <a:latin typeface="Segoe UI Light" panose="020B0502040204020203" pitchFamily="34" charset="0"/>
                <a:cs typeface="Segoe UI Light" panose="020B0502040204020203" pitchFamily="34" charset="0"/>
              </a:defRPr>
            </a:lvl1pPr>
            <a:lvl2pPr marL="342900" indent="0" algn="ctr">
              <a:buFontTx/>
              <a:buNone/>
              <a:defRPr sz="1400">
                <a:latin typeface="Segoe UI" panose="020B0502040204020203" pitchFamily="34" charset="0"/>
                <a:cs typeface="Segoe UI" panose="020B0502040204020203" pitchFamily="34" charset="0"/>
              </a:defRPr>
            </a:lvl2pPr>
            <a:lvl3pPr marL="685800" indent="0" algn="ctr">
              <a:buFontTx/>
              <a:buNone/>
              <a:defRPr sz="1400">
                <a:latin typeface="Segoe UI" panose="020B0502040204020203" pitchFamily="34" charset="0"/>
                <a:cs typeface="Segoe UI" panose="020B0502040204020203" pitchFamily="34" charset="0"/>
              </a:defRPr>
            </a:lvl3pPr>
            <a:lvl4pPr marL="1028700" indent="0" algn="ctr">
              <a:buFontTx/>
              <a:buNone/>
              <a:defRPr sz="1400">
                <a:latin typeface="Segoe UI" panose="020B0502040204020203" pitchFamily="34" charset="0"/>
                <a:cs typeface="Segoe UI" panose="020B0502040204020203" pitchFamily="34" charset="0"/>
              </a:defRPr>
            </a:lvl4pPr>
            <a:lvl5pPr marL="1371600" indent="0" algn="ctr">
              <a:buFontTx/>
              <a:buNone/>
              <a:defRPr sz="1400">
                <a:latin typeface="Segoe UI" panose="020B0502040204020203" pitchFamily="34" charset="0"/>
                <a:cs typeface="Segoe UI" panose="020B0502040204020203" pitchFamily="34" charset="0"/>
              </a:defRPr>
            </a:lvl5pPr>
          </a:lstStyle>
          <a:p>
            <a:pPr lvl="0"/>
            <a:r>
              <a:rPr lang="ru-RU" dirty="0"/>
              <a:t>Неправильный ответ</a:t>
            </a:r>
            <a:endParaRPr lang="en-US" dirty="0"/>
          </a:p>
        </p:txBody>
      </p:sp>
    </p:spTree>
    <p:extLst>
      <p:ext uri="{BB962C8B-B14F-4D97-AF65-F5344CB8AC3E}">
        <p14:creationId xmlns:p14="http://schemas.microsoft.com/office/powerpoint/2010/main" val="1354290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3612630"/>
            <a:ext cx="2806383" cy="3245370"/>
          </a:xfrm>
          <a:prstGeom prst="rect">
            <a:avLst/>
          </a:prstGeom>
        </p:spPr>
      </p:pic>
      <p:pic>
        <p:nvPicPr>
          <p:cNvPr id="3" name="Рисунок 2"/>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8280310" y="2319185"/>
            <a:ext cx="3911690" cy="4538815"/>
          </a:xfrm>
          <a:prstGeom prst="rect">
            <a:avLst/>
          </a:prstGeom>
        </p:spPr>
      </p:pic>
    </p:spTree>
    <p:extLst>
      <p:ext uri="{BB962C8B-B14F-4D97-AF65-F5344CB8AC3E}">
        <p14:creationId xmlns:p14="http://schemas.microsoft.com/office/powerpoint/2010/main" val="406530088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8" r:id="rId6"/>
    <p:sldLayoutId id="2147483689" r:id="rId7"/>
    <p:sldLayoutId id="2147483690" r:id="rId8"/>
    <p:sldLayoutId id="2147483691" r:id="rId9"/>
    <p:sldLayoutId id="2147483692" r:id="rId10"/>
    <p:sldLayoutId id="2147483693" r:id="rId11"/>
    <p:sldLayoutId id="2147483694" r:id="rId12"/>
    <p:sldLayoutId id="2147483686" r:id="rId13"/>
  </p:sldLayoutIdLst>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55.jp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jp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6.png"/><Relationship Id="rId7" Type="http://schemas.openxmlformats.org/officeDocument/2006/relationships/image" Target="../media/image42.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6.png"/><Relationship Id="rId7" Type="http://schemas.openxmlformats.org/officeDocument/2006/relationships/image" Target="../media/image44.jp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46.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50.jpeg"/><Relationship Id="rId4" Type="http://schemas.openxmlformats.org/officeDocument/2006/relationships/image" Target="../media/image15.png"/><Relationship Id="rId9" Type="http://schemas.openxmlformats.org/officeDocument/2006/relationships/image" Target="../media/image49.jpg"/></Relationships>
</file>

<file path=ppt/slides/_rels/slide8.xml.rels><?xml version="1.0" encoding="UTF-8" standalone="yes"?>
<Relationships xmlns="http://schemas.openxmlformats.org/package/2006/relationships"><Relationship Id="rId8" Type="http://schemas.openxmlformats.org/officeDocument/2006/relationships/image" Target="../media/image52.jpg"/><Relationship Id="rId3" Type="http://schemas.openxmlformats.org/officeDocument/2006/relationships/image" Target="../media/image20.png"/><Relationship Id="rId7" Type="http://schemas.openxmlformats.org/officeDocument/2006/relationships/image" Target="../media/image51.jp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3.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24929" y="24141"/>
            <a:ext cx="9427365" cy="2622770"/>
          </a:xfrm>
          <a:prstGeom prst="rect">
            <a:avLst/>
          </a:prstGeom>
        </p:spPr>
        <p:txBody>
          <a:bodyPr/>
          <a:lstStyle/>
          <a:p>
            <a:r>
              <a:rPr lang="ru-RU" b="1" dirty="0">
                <a:solidFill>
                  <a:schemeClr val="tx1"/>
                </a:solidFill>
              </a:rPr>
              <a:t>«Игры с кинетическим песком в работе воспитателя» </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660" y="4140883"/>
            <a:ext cx="1107942" cy="338856"/>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58495" y="1277122"/>
            <a:ext cx="1393373" cy="119348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335" y="4051916"/>
            <a:ext cx="827313" cy="855646"/>
          </a:xfrm>
          <a:prstGeom prst="rect">
            <a:avLst/>
          </a:prstGeom>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7" name="TextBox 6"/>
          <p:cNvSpPr txBox="1"/>
          <p:nvPr/>
        </p:nvSpPr>
        <p:spPr>
          <a:xfrm>
            <a:off x="2763294" y="3202466"/>
            <a:ext cx="5950633" cy="2554545"/>
          </a:xfrm>
          <a:prstGeom prst="rect">
            <a:avLst/>
          </a:prstGeom>
          <a:noFill/>
        </p:spPr>
        <p:txBody>
          <a:bodyPr wrap="square" rtlCol="0">
            <a:spAutoFit/>
          </a:bodyPr>
          <a:lstStyle/>
          <a:p>
            <a:pPr algn="ctr"/>
            <a:r>
              <a:rPr lang="ru-RU" sz="3200" b="1" dirty="0">
                <a:solidFill>
                  <a:srgbClr val="7030A0"/>
                </a:solidFill>
              </a:rPr>
              <a:t>Чтоб детям было интересно, </a:t>
            </a:r>
          </a:p>
          <a:p>
            <a:pPr algn="ctr"/>
            <a:r>
              <a:rPr lang="ru-RU" sz="3200" b="1" dirty="0">
                <a:solidFill>
                  <a:srgbClr val="7030A0"/>
                </a:solidFill>
              </a:rPr>
              <a:t>Не скучно, увлекательно, </a:t>
            </a:r>
          </a:p>
          <a:p>
            <a:pPr algn="ctr"/>
            <a:r>
              <a:rPr lang="ru-RU" sz="3200" b="1" dirty="0">
                <a:solidFill>
                  <a:srgbClr val="7030A0"/>
                </a:solidFill>
              </a:rPr>
              <a:t>Старайтесь применять в работе </a:t>
            </a:r>
          </a:p>
          <a:p>
            <a:pPr algn="ctr"/>
            <a:r>
              <a:rPr lang="ru-RU" sz="3200" b="1" dirty="0">
                <a:solidFill>
                  <a:srgbClr val="7030A0"/>
                </a:solidFill>
              </a:rPr>
              <a:t>Все то, что станет занимательно! </a:t>
            </a:r>
          </a:p>
        </p:txBody>
      </p:sp>
      <p:sp>
        <p:nvSpPr>
          <p:cNvPr id="8" name="TextBox 7"/>
          <p:cNvSpPr txBox="1"/>
          <p:nvPr/>
        </p:nvSpPr>
        <p:spPr>
          <a:xfrm>
            <a:off x="8713928" y="5162843"/>
            <a:ext cx="3356152" cy="923330"/>
          </a:xfrm>
          <a:prstGeom prst="rect">
            <a:avLst/>
          </a:prstGeom>
          <a:noFill/>
        </p:spPr>
        <p:txBody>
          <a:bodyPr wrap="square" rtlCol="0">
            <a:spAutoFit/>
          </a:bodyPr>
          <a:lstStyle/>
          <a:p>
            <a:pPr algn="ctr"/>
            <a:r>
              <a:rPr lang="ru-RU" b="1" i="1" dirty="0" smtClean="0">
                <a:latin typeface="Times New Roman" panose="02020603050405020304" pitchFamily="18" charset="0"/>
                <a:cs typeface="Times New Roman" panose="02020603050405020304" pitchFamily="18" charset="0"/>
              </a:rPr>
              <a:t>ПОДГОТОВИЛА:</a:t>
            </a:r>
          </a:p>
          <a:p>
            <a:pPr algn="ctr"/>
            <a:r>
              <a:rPr lang="ru-RU" b="1" i="1" dirty="0" err="1" smtClean="0">
                <a:latin typeface="Times New Roman" panose="02020603050405020304" pitchFamily="18" charset="0"/>
                <a:cs typeface="Times New Roman" panose="02020603050405020304" pitchFamily="18" charset="0"/>
              </a:rPr>
              <a:t>Похолкова</a:t>
            </a:r>
            <a:r>
              <a:rPr lang="ru-RU" b="1" i="1" dirty="0" smtClean="0">
                <a:latin typeface="Times New Roman" panose="02020603050405020304" pitchFamily="18" charset="0"/>
                <a:cs typeface="Times New Roman" panose="02020603050405020304" pitchFamily="18" charset="0"/>
              </a:rPr>
              <a:t> Т.А.</a:t>
            </a:r>
            <a:endParaRPr lang="ru-RU" b="1" i="1" dirty="0">
              <a:latin typeface="Times New Roman" panose="02020603050405020304" pitchFamily="18" charset="0"/>
              <a:cs typeface="Times New Roman" panose="02020603050405020304" pitchFamily="18" charset="0"/>
            </a:endParaRPr>
          </a:p>
          <a:p>
            <a:pPr algn="ctr"/>
            <a:r>
              <a:rPr lang="ru-RU" b="1" i="1" dirty="0">
                <a:latin typeface="Times New Roman" panose="02020603050405020304" pitchFamily="18" charset="0"/>
                <a:cs typeface="Times New Roman" panose="02020603050405020304" pitchFamily="18" charset="0"/>
              </a:rPr>
              <a:t> </a:t>
            </a:r>
            <a:endParaRPr lang="ru-RU" sz="20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02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p14:dur="100">
        <p15:prstTrans prst="drap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7978" y="5144478"/>
            <a:ext cx="1008264" cy="60348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669348" y="4859421"/>
            <a:ext cx="1798138" cy="570115"/>
          </a:xfrm>
          <a:prstGeom prst="rect">
            <a:avLst/>
          </a:prstGeom>
        </p:spPr>
      </p:pic>
      <p:sp>
        <p:nvSpPr>
          <p:cNvPr id="4" name="Прямоугольник 3"/>
          <p:cNvSpPr/>
          <p:nvPr/>
        </p:nvSpPr>
        <p:spPr>
          <a:xfrm>
            <a:off x="1617785" y="197346"/>
            <a:ext cx="7526215" cy="1754326"/>
          </a:xfrm>
          <a:prstGeom prst="rect">
            <a:avLst/>
          </a:prstGeom>
        </p:spPr>
        <p:txBody>
          <a:bodyPr wrap="square">
            <a:spAutoFit/>
          </a:bodyPr>
          <a:lstStyle/>
          <a:p>
            <a:pPr algn="ctr"/>
            <a:r>
              <a:rPr lang="ru-RU" sz="3600" b="1" i="1" dirty="0">
                <a:latin typeface="Times New Roman" panose="02020603050405020304" pitchFamily="18" charset="0"/>
                <a:cs typeface="Times New Roman" panose="02020603050405020304" pitchFamily="18" charset="0"/>
              </a:rPr>
              <a:t>Эти и многие другие интересные игры можно найти в замечательной книге</a:t>
            </a:r>
          </a:p>
        </p:txBody>
      </p:sp>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9348" y="1951672"/>
            <a:ext cx="3796089" cy="5061451"/>
          </a:xfrm>
          <a:prstGeom prst="rect">
            <a:avLst/>
          </a:prstGeom>
        </p:spPr>
      </p:pic>
    </p:spTree>
    <p:extLst>
      <p:ext uri="{BB962C8B-B14F-4D97-AF65-F5344CB8AC3E}">
        <p14:creationId xmlns:p14="http://schemas.microsoft.com/office/powerpoint/2010/main" val="5748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7978" y="1491330"/>
            <a:ext cx="1404330" cy="715090"/>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22" y="1749087"/>
            <a:ext cx="1175655" cy="1006996"/>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7486" y="6032241"/>
            <a:ext cx="1008264" cy="603487"/>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669348" y="4859421"/>
            <a:ext cx="1798138" cy="570115"/>
          </a:xfrm>
          <a:prstGeom prst="rect">
            <a:avLst/>
          </a:prstGeom>
        </p:spPr>
      </p:pic>
      <p:sp>
        <p:nvSpPr>
          <p:cNvPr id="2" name="Прямоугольник 1"/>
          <p:cNvSpPr/>
          <p:nvPr/>
        </p:nvSpPr>
        <p:spPr>
          <a:xfrm>
            <a:off x="125755" y="264753"/>
            <a:ext cx="11824322" cy="6370975"/>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Перенос традиционных педагогических занятий в песочницу дает больший воспитательный и образовательный эффект, нежели стандартные формы обучения. </a:t>
            </a:r>
          </a:p>
          <a:p>
            <a:pPr algn="ctr"/>
            <a:r>
              <a:rPr lang="ru-RU" sz="2400" b="1" dirty="0">
                <a:latin typeface="Times New Roman" panose="02020603050405020304" pitchFamily="18" charset="0"/>
                <a:cs typeface="Times New Roman" panose="02020603050405020304" pitchFamily="18" charset="0"/>
              </a:rPr>
              <a:t>Во-первых</a:t>
            </a:r>
            <a:r>
              <a:rPr lang="ru-RU" sz="2400" dirty="0">
                <a:latin typeface="Times New Roman" panose="02020603050405020304" pitchFamily="18" charset="0"/>
                <a:cs typeface="Times New Roman" panose="02020603050405020304" pitchFamily="18" charset="0"/>
              </a:rPr>
              <a:t>, существенно усиливается желание ребенка узнавать что-то новое, экспериментировать и работать самостоятельно.</a:t>
            </a:r>
          </a:p>
          <a:p>
            <a:pPr algn="ctr"/>
            <a:r>
              <a:rPr lang="ru-RU" sz="2400" dirty="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Во-вторых</a:t>
            </a:r>
            <a:r>
              <a:rPr lang="ru-RU" sz="2400" dirty="0">
                <a:latin typeface="Times New Roman" panose="02020603050405020304" pitchFamily="18" charset="0"/>
                <a:cs typeface="Times New Roman" panose="02020603050405020304" pitchFamily="18" charset="0"/>
              </a:rPr>
              <a:t>, в песочнице мощно развивается «тактильная» чувствительность как основа развития «ручного интеллекта».</a:t>
            </a:r>
          </a:p>
          <a:p>
            <a:pPr algn="ctr"/>
            <a:r>
              <a:rPr lang="ru-RU" sz="2400" b="1" dirty="0">
                <a:latin typeface="Times New Roman" panose="02020603050405020304" pitchFamily="18" charset="0"/>
                <a:cs typeface="Times New Roman" panose="02020603050405020304" pitchFamily="18" charset="0"/>
              </a:rPr>
              <a:t> В-третьих</a:t>
            </a:r>
            <a:r>
              <a:rPr lang="ru-RU" sz="2400" dirty="0">
                <a:latin typeface="Times New Roman" panose="02020603050405020304" pitchFamily="18" charset="0"/>
                <a:cs typeface="Times New Roman" panose="02020603050405020304" pitchFamily="18" charset="0"/>
              </a:rPr>
              <a:t>, в играх с кинетическим песком более гармонично и интенсивно развиваются все познавательные функции (восприятие, внимание, память, мышление), а также речь и моторика. </a:t>
            </a:r>
          </a:p>
          <a:p>
            <a:pPr algn="ctr"/>
            <a:r>
              <a:rPr lang="ru-RU" sz="2400" b="1" dirty="0">
                <a:latin typeface="Times New Roman" panose="02020603050405020304" pitchFamily="18" charset="0"/>
                <a:cs typeface="Times New Roman" panose="02020603050405020304" pitchFamily="18" charset="0"/>
              </a:rPr>
              <a:t>В-четвертых,</a:t>
            </a:r>
            <a:r>
              <a:rPr lang="ru-RU" sz="2400" dirty="0">
                <a:latin typeface="Times New Roman" panose="02020603050405020304" pitchFamily="18" charset="0"/>
                <a:cs typeface="Times New Roman" panose="02020603050405020304" pitchFamily="18" charset="0"/>
              </a:rPr>
              <a:t> совершенствуется развитие предметно-игровой деятельности, что в дальнейшем способствует развитию сюжетно-ролевой игры и коммуникативных навыков ребенка. </a:t>
            </a:r>
          </a:p>
          <a:p>
            <a:pPr algn="ctr"/>
            <a:r>
              <a:rPr lang="ru-RU" sz="2400" b="1" dirty="0">
                <a:latin typeface="Times New Roman" panose="02020603050405020304" pitchFamily="18" charset="0"/>
                <a:cs typeface="Times New Roman" panose="02020603050405020304" pitchFamily="18" charset="0"/>
              </a:rPr>
              <a:t>В-пятых</a:t>
            </a:r>
            <a:r>
              <a:rPr lang="ru-RU" sz="2400" dirty="0">
                <a:latin typeface="Times New Roman" panose="02020603050405020304" pitchFamily="18" charset="0"/>
                <a:cs typeface="Times New Roman" panose="02020603050405020304" pitchFamily="18" charset="0"/>
              </a:rPr>
              <a:t>, песок, как и вода, способен «заземлять» отрицательную энергию, что наиболее актуально в работе с «особыми» детьми. </a:t>
            </a:r>
          </a:p>
          <a:p>
            <a:pPr algn="ctr"/>
            <a:r>
              <a:rPr lang="ru-RU" sz="2400" dirty="0">
                <a:latin typeface="Times New Roman" panose="02020603050405020304" pitchFamily="18" charset="0"/>
                <a:cs typeface="Times New Roman" panose="02020603050405020304" pitchFamily="18" charset="0"/>
              </a:rPr>
              <a:t>К тому же, используя  в работе игры с кинетическим песком,  Вы  сможете сделать традиционную методику более интересной, увлекательной, следовательно, более продуктивной. </a:t>
            </a:r>
          </a:p>
        </p:txBody>
      </p:sp>
    </p:spTree>
    <p:extLst>
      <p:ext uri="{BB962C8B-B14F-4D97-AF65-F5344CB8AC3E}">
        <p14:creationId xmlns:p14="http://schemas.microsoft.com/office/powerpoint/2010/main" val="2730727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815" y="1085827"/>
            <a:ext cx="7347264" cy="4537729"/>
          </a:xfrm>
          <a:prstGeom prst="rect">
            <a:avLst/>
          </a:prstGeom>
        </p:spPr>
      </p:pic>
    </p:spTree>
    <p:extLst>
      <p:ext uri="{BB962C8B-B14F-4D97-AF65-F5344CB8AC3E}">
        <p14:creationId xmlns:p14="http://schemas.microsoft.com/office/powerpoint/2010/main" val="2758390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288" y="6267711"/>
            <a:ext cx="2502011" cy="42539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64" y="2779905"/>
            <a:ext cx="331469" cy="77767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9299" y="3843003"/>
            <a:ext cx="408487" cy="345101"/>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7987" y="1753346"/>
            <a:ext cx="342592" cy="374148"/>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6794" y="3643668"/>
            <a:ext cx="386095" cy="423459"/>
          </a:xfrm>
          <a:prstGeom prst="rect">
            <a:avLst/>
          </a:prstGeom>
        </p:spPr>
      </p:pic>
      <p:sp>
        <p:nvSpPr>
          <p:cNvPr id="3" name="Прямоугольник 2"/>
          <p:cNvSpPr/>
          <p:nvPr/>
        </p:nvSpPr>
        <p:spPr>
          <a:xfrm>
            <a:off x="1059299" y="2544328"/>
            <a:ext cx="10013833" cy="830997"/>
          </a:xfrm>
          <a:prstGeom prst="rect">
            <a:avLst/>
          </a:prstGeom>
        </p:spPr>
        <p:txBody>
          <a:bodyPr wrap="square">
            <a:spAutoFit/>
          </a:bodyPr>
          <a:lstStyle/>
          <a:p>
            <a:pPr algn="ctr"/>
            <a:r>
              <a:rPr lang="ru-RU" sz="4800" b="1" i="1"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372180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69144" y="118287"/>
            <a:ext cx="9537896" cy="4801314"/>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 В каждой группе детского сада есть дети, которым трудно сидеть на месте, молчать, подчиняться инструкциям. Такие дети создают дополнительные трудности в работе воспитателя: они очень подвижны, вспыльчивы и раздражительны. Однако это одна сторона медали. Нельзя забывать, что в первую очередь страдает сам ребенок. Ведь он не может вести себя так, как требуют взрослые, и не потому, что не хочет, а потому, что его физиологические возможности не позволяют ему сделать это. Такому ребенку трудно долгое время сидеть неподвижно, не ерзать, не разговаривать. Постоянные  замечания, угрозы наказания, на которые так щедры взрослые, не способны скорректировать его поведение, а порой становятся источником новых конфликтов. </a:t>
            </a:r>
          </a:p>
          <a:p>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932" y="4919601"/>
            <a:ext cx="2929304" cy="1640410"/>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318" y="4515965"/>
            <a:ext cx="3009900" cy="1524000"/>
          </a:xfrm>
          <a:prstGeom prst="rect">
            <a:avLst/>
          </a:prstGeom>
        </p:spPr>
      </p:pic>
      <p:pic>
        <p:nvPicPr>
          <p:cNvPr id="9" name="Рисунок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425" y="4411190"/>
            <a:ext cx="2638425" cy="1733550"/>
          </a:xfrm>
          <a:prstGeom prst="rect">
            <a:avLst/>
          </a:prstGeom>
        </p:spPr>
      </p:pic>
    </p:spTree>
    <p:extLst>
      <p:ext uri="{BB962C8B-B14F-4D97-AF65-F5344CB8AC3E}">
        <p14:creationId xmlns:p14="http://schemas.microsoft.com/office/powerpoint/2010/main" val="387218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323" y="4997226"/>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2" name="Прямоугольник 1"/>
          <p:cNvSpPr/>
          <p:nvPr/>
        </p:nvSpPr>
        <p:spPr>
          <a:xfrm>
            <a:off x="450165" y="607610"/>
            <a:ext cx="11479237" cy="2246769"/>
          </a:xfrm>
          <a:prstGeom prst="rect">
            <a:avLst/>
          </a:prstGeom>
        </p:spPr>
        <p:txBody>
          <a:bodyPr wrap="square">
            <a:spAutoFit/>
          </a:bodyPr>
          <a:lstStyle/>
          <a:p>
            <a:pPr algn="ctr"/>
            <a:r>
              <a:rPr lang="ru-RU" dirty="0"/>
              <a:t> </a:t>
            </a:r>
            <a:r>
              <a:rPr lang="ru-RU" sz="2800" dirty="0">
                <a:latin typeface="Times New Roman" panose="02020603050405020304" pitchFamily="18" charset="0"/>
                <a:cs typeface="Times New Roman" panose="02020603050405020304" pitchFamily="18" charset="0"/>
              </a:rPr>
              <a:t>Для того, чтобы стабилизировать эмоциональный фон у дошкольников, сформировать доверительные, партнерские отношения, создать положительную мотивацию к занятиям необходимо использовать в работе новые увлекательные средства. Одним из таких средств  является кинетический песок.</a:t>
            </a:r>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6985" y="3145227"/>
            <a:ext cx="3219230" cy="3219230"/>
          </a:xfrm>
          <a:prstGeom prst="rect">
            <a:avLst/>
          </a:prstGeom>
        </p:spPr>
      </p:pic>
    </p:spTree>
    <p:extLst>
      <p:ext uri="{BB962C8B-B14F-4D97-AF65-F5344CB8AC3E}">
        <p14:creationId xmlns:p14="http://schemas.microsoft.com/office/powerpoint/2010/main" val="1640208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20" y="1233682"/>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8163" y="1097202"/>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67777" y="5646950"/>
            <a:ext cx="932845" cy="924662"/>
          </a:xfrm>
          <a:prstGeom prst="rect">
            <a:avLst/>
          </a:prstGeom>
        </p:spPr>
      </p:pic>
      <p:sp>
        <p:nvSpPr>
          <p:cNvPr id="4" name="Прямоугольник 3"/>
          <p:cNvSpPr/>
          <p:nvPr/>
        </p:nvSpPr>
        <p:spPr>
          <a:xfrm>
            <a:off x="534571" y="213190"/>
            <a:ext cx="11507373" cy="4154984"/>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Дети любят играть с песком и лепить из пластилина. Кинетический песок удачно объединяет в себе свойства этих двух материалов и является универсальной игрушкой для детского творчества. Кинетический песок на 98% состоит из кварцевого песка и на 2% - из силиконового полимера. На первый взгляд он напоминает влажный морской песок, но как только берёшь его в руки — проявляются его необычные свойства. Полимерные материалы и кварц обеспечивают необходимую для лепки вязкость, он пластичен – с одной стороны, с другой – "текуч". До него дотрагиваешься – он "движется", "оживает".  Он течет сквозь пальцы и в тоже время остается сухим. Он рыхлый, но из него можно строить разнообразные фигуры. Он приятен на ощупь, не оставляет следов на руках, абсолютно безвреден, не вызывает аллергии, поэтому может использоваться в работе с самыми маленькими детьми. </a:t>
            </a:r>
          </a:p>
        </p:txBody>
      </p:sp>
      <p:pic>
        <p:nvPicPr>
          <p:cNvPr id="2" name="Рисунок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7101" y="4368174"/>
            <a:ext cx="2052150" cy="2395342"/>
          </a:xfrm>
          <a:prstGeom prst="rect">
            <a:avLst/>
          </a:prstGeom>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7928" y="4330858"/>
            <a:ext cx="3404211" cy="2432658"/>
          </a:xfrm>
          <a:prstGeom prst="rect">
            <a:avLst/>
          </a:prstGeom>
        </p:spPr>
      </p:pic>
    </p:spTree>
    <p:extLst>
      <p:ext uri="{BB962C8B-B14F-4D97-AF65-F5344CB8AC3E}">
        <p14:creationId xmlns:p14="http://schemas.microsoft.com/office/powerpoint/2010/main" val="2775893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5733" y="2593030"/>
            <a:ext cx="1107942" cy="33885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49" y="1873862"/>
            <a:ext cx="958505" cy="488074"/>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3750" y="393817"/>
            <a:ext cx="1393373" cy="119348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2971" y="3792164"/>
            <a:ext cx="827313" cy="855646"/>
          </a:xfrm>
          <a:prstGeom prst="rect">
            <a:avLst/>
          </a:prstGeom>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873" y="2931886"/>
            <a:ext cx="932845" cy="924662"/>
          </a:xfrm>
          <a:prstGeom prst="rect">
            <a:avLst/>
          </a:prstGeom>
        </p:spPr>
      </p:pic>
      <p:sp>
        <p:nvSpPr>
          <p:cNvPr id="2" name="Прямоугольник 1"/>
          <p:cNvSpPr/>
          <p:nvPr/>
        </p:nvSpPr>
        <p:spPr>
          <a:xfrm>
            <a:off x="2755684" y="1650270"/>
            <a:ext cx="5786181" cy="3046988"/>
          </a:xfrm>
          <a:prstGeom prst="rect">
            <a:avLst/>
          </a:prstGeom>
        </p:spPr>
        <p:txBody>
          <a:bodyPr wrap="square">
            <a:spAutoFit/>
          </a:bodyPr>
          <a:lstStyle/>
          <a:p>
            <a:pPr algn="ctr"/>
            <a:r>
              <a:rPr lang="ru-RU" sz="3200" b="1" i="1" dirty="0">
                <a:latin typeface="Times New Roman" panose="02020603050405020304" pitchFamily="18" charset="0"/>
                <a:cs typeface="Times New Roman" panose="02020603050405020304" pitchFamily="18" charset="0"/>
              </a:rPr>
              <a:t>Что нужно для игры в песок?</a:t>
            </a:r>
          </a:p>
          <a:p>
            <a:pPr algn="ctr"/>
            <a:r>
              <a:rPr lang="ru-RU" sz="3200" b="1" i="1" dirty="0">
                <a:latin typeface="Times New Roman" panose="02020603050405020304" pitchFamily="18" charset="0"/>
                <a:cs typeface="Times New Roman" panose="02020603050405020304" pitchFamily="18" charset="0"/>
              </a:rPr>
              <a:t>А нужно, в сущности, так мало:</a:t>
            </a:r>
          </a:p>
          <a:p>
            <a:pPr algn="ctr"/>
            <a:r>
              <a:rPr lang="ru-RU" sz="3200" b="1" i="1" dirty="0">
                <a:latin typeface="Times New Roman" panose="02020603050405020304" pitchFamily="18" charset="0"/>
                <a:cs typeface="Times New Roman" panose="02020603050405020304" pitchFamily="18" charset="0"/>
              </a:rPr>
              <a:t>Любовь, желанье, доброта,</a:t>
            </a:r>
          </a:p>
          <a:p>
            <a:pPr algn="ctr"/>
            <a:r>
              <a:rPr lang="ru-RU" sz="3200" b="1" i="1" dirty="0">
                <a:latin typeface="Times New Roman" panose="02020603050405020304" pitchFamily="18" charset="0"/>
                <a:cs typeface="Times New Roman" panose="02020603050405020304" pitchFamily="18" charset="0"/>
              </a:rPr>
              <a:t>Чтоб вера в детство не пропала.</a:t>
            </a:r>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1865" y="368655"/>
            <a:ext cx="3435258" cy="2563231"/>
          </a:xfrm>
          <a:prstGeom prst="rect">
            <a:avLst/>
          </a:prstGeom>
        </p:spPr>
      </p:pic>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2344" y="4878682"/>
            <a:ext cx="3672345" cy="2112961"/>
          </a:xfrm>
          <a:prstGeom prst="rect">
            <a:avLst/>
          </a:prstGeom>
        </p:spPr>
      </p:pic>
      <p:pic>
        <p:nvPicPr>
          <p:cNvPr id="5" name="Рисунок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37" y="251823"/>
            <a:ext cx="2670947" cy="2670947"/>
          </a:xfrm>
          <a:prstGeom prst="rect">
            <a:avLst/>
          </a:prstGeom>
        </p:spPr>
      </p:pic>
    </p:spTree>
    <p:extLst>
      <p:ext uri="{BB962C8B-B14F-4D97-AF65-F5344CB8AC3E}">
        <p14:creationId xmlns:p14="http://schemas.microsoft.com/office/powerpoint/2010/main" val="1205215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6119"/>
            <a:ext cx="973361" cy="1253202"/>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929" y="0"/>
            <a:ext cx="523657" cy="1416089"/>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1110" y="4630582"/>
            <a:ext cx="916723" cy="731428"/>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67286" y="147017"/>
            <a:ext cx="722633" cy="717650"/>
          </a:xfrm>
          <a:prstGeom prst="rect">
            <a:avLst/>
          </a:prstGeom>
        </p:spPr>
      </p:pic>
      <p:sp>
        <p:nvSpPr>
          <p:cNvPr id="3" name="Прямоугольник 2"/>
          <p:cNvSpPr/>
          <p:nvPr/>
        </p:nvSpPr>
        <p:spPr>
          <a:xfrm>
            <a:off x="2907999" y="248802"/>
            <a:ext cx="8979877" cy="3908762"/>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Знакомство с песком</a:t>
            </a:r>
            <a:r>
              <a:rPr lang="ru-RU" sz="3200" dirty="0">
                <a:latin typeface="Times New Roman" panose="02020603050405020304" pitchFamily="18" charset="0"/>
                <a:cs typeface="Times New Roman" panose="02020603050405020304" pitchFamily="18" charset="0"/>
              </a:rPr>
              <a:t>.</a:t>
            </a:r>
          </a:p>
          <a:p>
            <a:pPr algn="ctr"/>
            <a:r>
              <a:rPr lang="ru-RU" sz="2400" dirty="0">
                <a:latin typeface="Times New Roman" panose="02020603050405020304" pitchFamily="18" charset="0"/>
                <a:cs typeface="Times New Roman" panose="02020603050405020304" pitchFamily="18" charset="0"/>
              </a:rPr>
              <a:t> Сам процесс знакомства с песком может растянуться на несколько часов. Первое, что стоит сделать, став обладателем кинетического песка — это открыть упаковку, высыпать его в песочницу или на стол просто попробовать его на ощупь. Попытайтесь с детьми слепить из песка самую простую фигуру, например небольшой шарик, почувствуйте какие плотные получаются фигуры, а затем просто надавите на фигуру пальцем и наслаждайтесь видом и ощущением того, как фигура растекается по поверхности. </a:t>
            </a:r>
          </a:p>
          <a:p>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602" y="1209705"/>
            <a:ext cx="2842310" cy="3786591"/>
          </a:xfrm>
          <a:prstGeom prst="rect">
            <a:avLst/>
          </a:prstGeom>
        </p:spPr>
      </p:pic>
    </p:spTree>
    <p:extLst>
      <p:ext uri="{BB962C8B-B14F-4D97-AF65-F5344CB8AC3E}">
        <p14:creationId xmlns:p14="http://schemas.microsoft.com/office/powerpoint/2010/main" val="206330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1971" y="182485"/>
            <a:ext cx="623266" cy="65761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7643" y="923337"/>
            <a:ext cx="798187" cy="52400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1" name="Рисунок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sp>
        <p:nvSpPr>
          <p:cNvPr id="3" name="Прямоугольник 2"/>
          <p:cNvSpPr/>
          <p:nvPr/>
        </p:nvSpPr>
        <p:spPr>
          <a:xfrm>
            <a:off x="3179747" y="182485"/>
            <a:ext cx="7376160" cy="3600986"/>
          </a:xfrm>
          <a:prstGeom prst="rect">
            <a:avLst/>
          </a:prstGeom>
        </p:spPr>
        <p:txBody>
          <a:bodyPr wrap="square">
            <a:spAutoFit/>
          </a:bodyPr>
          <a:lstStyle/>
          <a:p>
            <a:pPr algn="ctr"/>
            <a:r>
              <a:rPr lang="ru-RU" dirty="0"/>
              <a:t> </a:t>
            </a:r>
            <a:r>
              <a:rPr lang="ru-RU" sz="3200" b="1" dirty="0">
                <a:latin typeface="Times New Roman" panose="02020603050405020304" pitchFamily="18" charset="0"/>
                <a:cs typeface="Times New Roman" panose="02020603050405020304" pitchFamily="18" charset="0"/>
              </a:rPr>
              <a:t>Игра </a:t>
            </a:r>
            <a:r>
              <a:rPr lang="ru-RU" sz="2800" dirty="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Готовим печенья и </a:t>
            </a:r>
            <a:r>
              <a:rPr lang="ru-RU" sz="2800" b="1" dirty="0" err="1">
                <a:latin typeface="Times New Roman" panose="02020603050405020304" pitchFamily="18" charset="0"/>
                <a:cs typeface="Times New Roman" panose="02020603050405020304" pitchFamily="18" charset="0"/>
              </a:rPr>
              <a:t>кексики</a:t>
            </a:r>
            <a:r>
              <a:rPr lang="ru-RU" sz="2800" b="1" dirty="0">
                <a:latin typeface="Times New Roman" panose="02020603050405020304" pitchFamily="18" charset="0"/>
                <a:cs typeface="Times New Roman" panose="02020603050405020304" pitchFamily="18" charset="0"/>
              </a:rPr>
              <a:t>». </a:t>
            </a:r>
          </a:p>
          <a:p>
            <a:pPr algn="ctr"/>
            <a:r>
              <a:rPr lang="ru-RU" sz="2800" dirty="0">
                <a:latin typeface="Times New Roman" panose="02020603050405020304" pitchFamily="18" charset="0"/>
                <a:cs typeface="Times New Roman" panose="02020603050405020304" pitchFamily="18" charset="0"/>
              </a:rPr>
              <a:t>Для этой игры вы можете использовать различные формы для выпечки, кулинарные высечки и даже скалку. Ребенку можно предложить раскатать песок как тесто. При помощи форм-вырубок можно печь печенье различной формы и устраивать настоящее чаепитие для кукол и игрушек.</a:t>
            </a:r>
          </a:p>
        </p:txBody>
      </p:sp>
      <p:pic>
        <p:nvPicPr>
          <p:cNvPr id="4" name="Рисунок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45160" y="4278045"/>
            <a:ext cx="3088292" cy="2179026"/>
          </a:xfrm>
          <a:prstGeom prst="rect">
            <a:avLst/>
          </a:prstGeom>
        </p:spPr>
      </p:pic>
      <p:pic>
        <p:nvPicPr>
          <p:cNvPr id="2" name="Рисунок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9328" y="511108"/>
            <a:ext cx="3094425" cy="4527454"/>
          </a:xfrm>
          <a:prstGeom prst="rect">
            <a:avLst/>
          </a:prstGeom>
        </p:spPr>
      </p:pic>
      <p:pic>
        <p:nvPicPr>
          <p:cNvPr id="12" name="Рисунок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431971" y="3701964"/>
            <a:ext cx="2372307" cy="3011631"/>
          </a:xfrm>
          <a:prstGeom prst="rect">
            <a:avLst/>
          </a:prstGeom>
        </p:spPr>
      </p:pic>
    </p:spTree>
    <p:extLst>
      <p:ext uri="{BB962C8B-B14F-4D97-AF65-F5344CB8AC3E}">
        <p14:creationId xmlns:p14="http://schemas.microsoft.com/office/powerpoint/2010/main" val="132841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7098" y="696303"/>
            <a:ext cx="1077995" cy="1387918"/>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1018" y="323990"/>
            <a:ext cx="526988" cy="1425097"/>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018" y="2105282"/>
            <a:ext cx="829574" cy="823853"/>
          </a:xfrm>
          <a:prstGeom prst="rect">
            <a:avLst/>
          </a:prstGeom>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8413" y="5101326"/>
            <a:ext cx="895279" cy="455879"/>
          </a:xfrm>
          <a:prstGeom prst="rect">
            <a:avLst/>
          </a:prstGeom>
        </p:spPr>
      </p:pic>
      <p:pic>
        <p:nvPicPr>
          <p:cNvPr id="10" name="Рисунок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0175" y="1529530"/>
            <a:ext cx="1153102" cy="987678"/>
          </a:xfrm>
          <a:prstGeom prst="rect">
            <a:avLst/>
          </a:prstGeom>
        </p:spPr>
      </p:pic>
      <p:sp>
        <p:nvSpPr>
          <p:cNvPr id="3" name="Прямоугольник 2"/>
          <p:cNvSpPr/>
          <p:nvPr/>
        </p:nvSpPr>
        <p:spPr>
          <a:xfrm>
            <a:off x="2521012" y="238675"/>
            <a:ext cx="9256994" cy="3170099"/>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Игра «</a:t>
            </a:r>
            <a:r>
              <a:rPr lang="ru-RU" sz="2800" b="1" dirty="0">
                <a:latin typeface="Times New Roman" panose="02020603050405020304" pitchFamily="18" charset="0"/>
                <a:cs typeface="Times New Roman" panose="02020603050405020304" pitchFamily="18" charset="0"/>
              </a:rPr>
              <a:t>Тренируем навыки владения ножом». </a:t>
            </a:r>
          </a:p>
          <a:p>
            <a:pPr algn="ctr"/>
            <a:r>
              <a:rPr lang="ru-RU" sz="2800" dirty="0">
                <a:latin typeface="Times New Roman" panose="02020603050405020304" pitchFamily="18" charset="0"/>
                <a:cs typeface="Times New Roman" panose="02020603050405020304" pitchFamily="18" charset="0"/>
              </a:rPr>
              <a:t>Из песка вы можете сделать «хлеб», «масло» или колбаски, вручить ребенку пластиковый нож и предложить нарезать хлеба или приготовить бутербродики. Продукты из кинетического песка отлично режутся даже стекой для лепки, а ребенок будет увлечен доверенной важной миссией.</a:t>
            </a:r>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33" y="1823724"/>
            <a:ext cx="2352675" cy="1943100"/>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73" y="3766824"/>
            <a:ext cx="4692307" cy="2661073"/>
          </a:xfrm>
          <a:prstGeom prst="rect">
            <a:avLst/>
          </a:prstGeom>
        </p:spPr>
      </p:pic>
    </p:spTree>
    <p:extLst>
      <p:ext uri="{BB962C8B-B14F-4D97-AF65-F5344CB8AC3E}">
        <p14:creationId xmlns:p14="http://schemas.microsoft.com/office/powerpoint/2010/main" val="962224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4873" y="3758386"/>
            <a:ext cx="861745" cy="781413"/>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67" y="3327816"/>
            <a:ext cx="342592" cy="374148"/>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0807" y="3327816"/>
            <a:ext cx="331469" cy="777679"/>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456" y="3932944"/>
            <a:ext cx="408487" cy="345101"/>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7323" y="4615103"/>
            <a:ext cx="386095" cy="423459"/>
          </a:xfrm>
          <a:prstGeom prst="rect">
            <a:avLst/>
          </a:prstGeom>
        </p:spPr>
      </p:pic>
      <p:sp>
        <p:nvSpPr>
          <p:cNvPr id="3" name="Прямоугольник 2"/>
          <p:cNvSpPr/>
          <p:nvPr/>
        </p:nvSpPr>
        <p:spPr>
          <a:xfrm>
            <a:off x="1686541" y="190903"/>
            <a:ext cx="10422663" cy="3816429"/>
          </a:xfrm>
          <a:prstGeom prst="rect">
            <a:avLst/>
          </a:prstGeom>
        </p:spPr>
        <p:txBody>
          <a:bodyPr wrap="square">
            <a:spAutoFit/>
          </a:bodyPr>
          <a:lstStyle/>
          <a:p>
            <a:pPr algn="ctr"/>
            <a:r>
              <a:rPr lang="ru-RU" sz="3200" b="1" dirty="0">
                <a:latin typeface="Times New Roman" panose="02020603050405020304" pitchFamily="18" charset="0"/>
                <a:cs typeface="Times New Roman" panose="02020603050405020304" pitchFamily="18" charset="0"/>
              </a:rPr>
              <a:t>Игра «</a:t>
            </a:r>
            <a:r>
              <a:rPr lang="ru-RU" sz="2800" b="1" dirty="0">
                <a:latin typeface="Times New Roman" panose="02020603050405020304" pitchFamily="18" charset="0"/>
                <a:cs typeface="Times New Roman" panose="02020603050405020304" pitchFamily="18" charset="0"/>
              </a:rPr>
              <a:t>Прятки</a:t>
            </a:r>
            <a:r>
              <a:rPr lang="ru-RU" sz="2400" b="1" dirty="0">
                <a:latin typeface="Times New Roman" panose="02020603050405020304" pitchFamily="18" charset="0"/>
                <a:cs typeface="Times New Roman" panose="02020603050405020304" pitchFamily="18" charset="0"/>
              </a:rPr>
              <a:t>» </a:t>
            </a:r>
          </a:p>
          <a:p>
            <a:pPr algn="ctr"/>
            <a:r>
              <a:rPr lang="ru-RU" sz="2400" dirty="0">
                <a:latin typeface="Times New Roman" panose="02020603050405020304" pitchFamily="18" charset="0"/>
                <a:cs typeface="Times New Roman" panose="02020603050405020304" pitchFamily="18" charset="0"/>
              </a:rPr>
              <a:t>В  песке можно спрятать несколько маленьких предметов и предложить ребенку найти их. Это могут быть игрушки из киндера, </a:t>
            </a:r>
            <a:r>
              <a:rPr lang="ru-RU" sz="2400" dirty="0" err="1">
                <a:latin typeface="Times New Roman" panose="02020603050405020304" pitchFamily="18" charset="0"/>
                <a:cs typeface="Times New Roman" panose="02020603050405020304" pitchFamily="18" charset="0"/>
              </a:rPr>
              <a:t>детальки</a:t>
            </a:r>
            <a:r>
              <a:rPr lang="ru-RU" sz="2400" dirty="0">
                <a:latin typeface="Times New Roman" panose="02020603050405020304" pitchFamily="18" charset="0"/>
                <a:cs typeface="Times New Roman" panose="02020603050405020304" pitchFamily="18" charset="0"/>
              </a:rPr>
              <a:t> конструктора, пуговки, шарики и прочие мелкие предметы. Задача ребенка может быть различной: найти конкретную игрушку, найти все игрушки, найти определенное количество игрушек. Для детей постарше вы можете прятать уже не просто игрушки, а цифры или буквы и просить найти определенную цифру или определенную букву. Из найденных цифр можно составлять примеры, а из найденных букв слова. </a:t>
            </a:r>
          </a:p>
          <a:p>
            <a:endParaRPr lang="ru-RU" dirty="0"/>
          </a:p>
        </p:txBody>
      </p:sp>
      <p:pic>
        <p:nvPicPr>
          <p:cNvPr id="4" name="Рисунок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5900" y="3758386"/>
            <a:ext cx="4986411" cy="2836895"/>
          </a:xfrm>
          <a:prstGeom prst="rect">
            <a:avLst/>
          </a:prstGeom>
        </p:spPr>
      </p:pic>
    </p:spTree>
    <p:extLst>
      <p:ext uri="{BB962C8B-B14F-4D97-AF65-F5344CB8AC3E}">
        <p14:creationId xmlns:p14="http://schemas.microsoft.com/office/powerpoint/2010/main" val="119385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500">
        <p15:prstTrans prst="drape"/>
      </p:transition>
    </mc:Choice>
    <mc:Fallback xmlns="">
      <p:transition spd="slow">
        <p:fade/>
      </p:transition>
    </mc:Fallback>
  </mc:AlternateContent>
</p:sld>
</file>

<file path=ppt/theme/theme1.xml><?xml version="1.0" encoding="utf-8"?>
<a:theme xmlns:a="http://schemas.openxmlformats.org/drawingml/2006/main" name="Тема1">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1E4E79"/>
      </a:hlink>
      <a:folHlink>
        <a:srgbClr val="1E4E79"/>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3F4240F5-2366-4AD0-A9C8-F7854C4F60D0}" vid="{CD1CFEDD-F3AE-4D17-A8B2-1D95CC7BDB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AC5EAA778EFE4AB81F53BA0C48C9BB" ma:contentTypeVersion="" ma:contentTypeDescription="Create a new document." ma:contentTypeScope="" ma:versionID="84a7b908d236d3feec5cdc52fe85ba7c">
  <xsd:schema xmlns:xsd="http://www.w3.org/2001/XMLSchema" xmlns:xs="http://www.w3.org/2001/XMLSchema" xmlns:p="http://schemas.microsoft.com/office/2006/metadata/properties" xmlns:ns1="http://schemas.microsoft.com/sharepoint/v3" xmlns:ns2="6ee78bd2-4339-4042-adc0-bcc646419980" xmlns:ns3="2547570a-e5f4-4946-a4c3-82580e42479e" targetNamespace="http://schemas.microsoft.com/office/2006/metadata/properties" ma:root="true" ma:fieldsID="af74c33d54415a86935cc44ad597ec52" ns1:_="" ns2:_="" ns3:_="">
    <xsd:import namespace="http://schemas.microsoft.com/sharepoint/v3"/>
    <xsd:import namespace="6ee78bd2-4339-4042-adc0-bcc646419980"/>
    <xsd:import namespace="2547570a-e5f4-4946-a4c3-82580e42479e"/>
    <xsd:element name="properties">
      <xsd:complexType>
        <xsd:sequence>
          <xsd:element name="documentManagement">
            <xsd:complexType>
              <xsd:all>
                <xsd:element ref="ns2:SharedWithUsers" minOccurs="0"/>
                <xsd:element ref="ns2:SharingHintHash"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e78bd2-4339-4042-adc0-bcc6464199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7570a-e5f4-4946-a4c3-82580e42479e"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6E651B-F8A4-462D-AD53-A41449326690}">
  <ds:schemaRefs>
    <ds:schemaRef ds:uri="http://schemas.microsoft.com/sharepoint/v3"/>
    <ds:schemaRef ds:uri="2547570a-e5f4-4946-a4c3-82580e42479e"/>
    <ds:schemaRef ds:uri="http://purl.org/dc/terms/"/>
    <ds:schemaRef ds:uri="6ee78bd2-4339-4042-adc0-bcc646419980"/>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0BA057-99D9-4B2E-9EEA-94268539494B}">
  <ds:schemaRefs>
    <ds:schemaRef ds:uri="http://schemas.microsoft.com/sharepoint/v3/contenttype/forms"/>
  </ds:schemaRefs>
</ds:datastoreItem>
</file>

<file path=customXml/itemProps3.xml><?xml version="1.0" encoding="utf-8"?>
<ds:datastoreItem xmlns:ds="http://schemas.openxmlformats.org/officeDocument/2006/customXml" ds:itemID="{B3741CD3-8569-4BAB-AF6D-FCD53F5F38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ee78bd2-4339-4042-adc0-bcc646419980"/>
    <ds:schemaRef ds:uri="2547570a-e5f4-4946-a4c3-82580e424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Шаблон теста на тему Природа и мир вокруг нас с насекомыми</Template>
  <TotalTime>0</TotalTime>
  <Words>827</Words>
  <Application>Microsoft Office PowerPoint</Application>
  <PresentationFormat>Широкоэкранный</PresentationFormat>
  <Paragraphs>32</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Calibri</vt:lpstr>
      <vt:lpstr>Segoe UI</vt:lpstr>
      <vt:lpstr>Segoe UI Light</vt:lpstr>
      <vt:lpstr>Times New Roman</vt:lpstr>
      <vt:lpstr>Тема1</vt:lpstr>
      <vt:lpstr>«Игры с кинетическим песком в работе воспитателя»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2017-02-14T17:05:49Z</dcterms:created>
  <dcterms:modified xsi:type="dcterms:W3CDTF">2023-05-20T11:31:55Z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0x01010019AC5EAA778EFE4AB81F53BA0C48C9BB</vt:lpwstr>
  </property>
  <property fmtid="{D5CDD505-2E9C-101B-9397-08002B2CF9AE}" pid="3" name="NXPowerLiteLastOptimized">
    <vt:lpwstr>631372</vt:lpwstr>
  </property>
  <property fmtid="{D5CDD505-2E9C-101B-9397-08002B2CF9AE}" pid="4" name="NXPowerLiteSettings">
    <vt:lpwstr>F6000400038000</vt:lpwstr>
  </property>
  <property fmtid="{D5CDD505-2E9C-101B-9397-08002B2CF9AE}" pid="5" name="NXPowerLiteVersion">
    <vt:lpwstr>D4.3.1</vt:lpwstr>
  </property>
</Properties>
</file>