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9" autoAdjust="0"/>
    <p:restoredTop sz="94660"/>
  </p:normalViewPr>
  <p:slideViewPr>
    <p:cSldViewPr snapToGrid="0">
      <p:cViewPr varScale="1">
        <p:scale>
          <a:sx n="46" d="100"/>
          <a:sy n="46" d="100"/>
        </p:scale>
        <p:origin x="66" y="9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16B4C83-CB5E-44BB-A14A-270A8591BE8A}"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372524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6B4C83-CB5E-44BB-A14A-270A8591BE8A}"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322869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6B4C83-CB5E-44BB-A14A-270A8591BE8A}"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4057856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6B4C83-CB5E-44BB-A14A-270A8591BE8A}"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254470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16B4C83-CB5E-44BB-A14A-270A8591BE8A}"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3067398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16B4C83-CB5E-44BB-A14A-270A8591BE8A}" type="datetimeFigureOut">
              <a:rPr lang="ru-RU" smtClean="0"/>
              <a:t>24.06.2025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644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16B4C83-CB5E-44BB-A14A-270A8591BE8A}" type="datetimeFigureOut">
              <a:rPr lang="ru-RU" smtClean="0"/>
              <a:t>24.06.2025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389511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16B4C83-CB5E-44BB-A14A-270A8591BE8A}" type="datetimeFigureOut">
              <a:rPr lang="ru-RU" smtClean="0"/>
              <a:t>24.06.2025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1709959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16B4C83-CB5E-44BB-A14A-270A8591BE8A}" type="datetimeFigureOut">
              <a:rPr lang="ru-RU" smtClean="0"/>
              <a:t>24.06.2025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2452234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16B4C83-CB5E-44BB-A14A-270A8591BE8A}" type="datetimeFigureOut">
              <a:rPr lang="ru-RU" smtClean="0"/>
              <a:t>24.06.2025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338852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16B4C83-CB5E-44BB-A14A-270A8591BE8A}" type="datetimeFigureOut">
              <a:rPr lang="ru-RU" smtClean="0"/>
              <a:t>24.06.2025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7B0EB4B-B5E1-42F6-9510-B343DECA6917}" type="slidenum">
              <a:rPr lang="ru-RU" smtClean="0"/>
              <a:t>‹#›</a:t>
            </a:fld>
            <a:endParaRPr lang="ru-RU"/>
          </a:p>
        </p:txBody>
      </p:sp>
    </p:spTree>
    <p:extLst>
      <p:ext uri="{BB962C8B-B14F-4D97-AF65-F5344CB8AC3E}">
        <p14:creationId xmlns:p14="http://schemas.microsoft.com/office/powerpoint/2010/main" val="506269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B4C83-CB5E-44BB-A14A-270A8591BE8A}" type="datetimeFigureOut">
              <a:rPr lang="ru-RU" smtClean="0"/>
              <a:t>24.06.2025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0EB4B-B5E1-42F6-9510-B343DECA6917}" type="slidenum">
              <a:rPr lang="ru-RU" smtClean="0"/>
              <a:t>‹#›</a:t>
            </a:fld>
            <a:endParaRPr lang="ru-RU"/>
          </a:p>
        </p:txBody>
      </p:sp>
    </p:spTree>
    <p:extLst>
      <p:ext uri="{BB962C8B-B14F-4D97-AF65-F5344CB8AC3E}">
        <p14:creationId xmlns:p14="http://schemas.microsoft.com/office/powerpoint/2010/main" val="2044249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31520" y="1788160"/>
            <a:ext cx="5055235" cy="3780522"/>
          </a:xfrm>
          <a:prstGeom prst="rect">
            <a:avLst/>
          </a:prstGeom>
        </p:spPr>
        <p:txBody>
          <a:bodyPr wrap="square">
            <a:spAutoFit/>
          </a:bodyPr>
          <a:lstStyle/>
          <a:p>
            <a:pPr algn="ctr">
              <a:lnSpc>
                <a:spcPct val="107000"/>
              </a:lnSpc>
              <a:spcAft>
                <a:spcPts val="0"/>
              </a:spcAft>
            </a:pPr>
            <a:r>
              <a:rPr lang="ru-RU"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Проект</a:t>
            </a:r>
            <a:endParaRPr lang="ru-RU" sz="2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«Путешествие в удивительный мир сказок А.С. Пушкина»</a:t>
            </a:r>
            <a:endParaRPr lang="ru-RU" sz="2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для детей подготовительной группы</a:t>
            </a:r>
            <a:endParaRPr lang="ru-RU"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https://phonoteka.org/uploads/posts/2021-07/1625699106_4-phonoteka-org-p-pushkin-pop-art-krasivo-4.png"/>
          <p:cNvPicPr/>
          <p:nvPr/>
        </p:nvPicPr>
        <p:blipFill>
          <a:blip r:embed="rId3" cstate="print"/>
          <a:srcRect l="3851" r="3081" b="4806"/>
          <a:stretch>
            <a:fillRect/>
          </a:stretch>
        </p:blipFill>
        <p:spPr bwMode="auto">
          <a:xfrm>
            <a:off x="5786755" y="624010"/>
            <a:ext cx="6104890" cy="6245860"/>
          </a:xfrm>
          <a:prstGeom prst="rect">
            <a:avLst/>
          </a:prstGeom>
          <a:noFill/>
          <a:ln w="9525">
            <a:noFill/>
            <a:miter lim="800000"/>
            <a:headEnd/>
            <a:tailEnd/>
          </a:ln>
        </p:spPr>
      </p:pic>
    </p:spTree>
    <p:extLst>
      <p:ext uri="{BB962C8B-B14F-4D97-AF65-F5344CB8AC3E}">
        <p14:creationId xmlns:p14="http://schemas.microsoft.com/office/powerpoint/2010/main" val="217781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68528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683112" y="494083"/>
            <a:ext cx="4200616" cy="3051295"/>
          </a:xfrm>
          <a:prstGeom prst="rect">
            <a:avLst/>
          </a:prstGeom>
        </p:spPr>
      </p:pic>
      <p:pic>
        <p:nvPicPr>
          <p:cNvPr id="5" name="Рисунок 4"/>
          <p:cNvPicPr>
            <a:picLocks noChangeAspect="1"/>
          </p:cNvPicPr>
          <p:nvPr/>
        </p:nvPicPr>
        <p:blipFill rotWithShape="1">
          <a:blip r:embed="rId4"/>
          <a:srcRect b="13152"/>
          <a:stretch/>
        </p:blipFill>
        <p:spPr>
          <a:xfrm flipH="1">
            <a:off x="7668491" y="415470"/>
            <a:ext cx="4035618" cy="2600483"/>
          </a:xfrm>
          <a:prstGeom prst="rect">
            <a:avLst/>
          </a:prstGeom>
        </p:spPr>
      </p:pic>
      <p:pic>
        <p:nvPicPr>
          <p:cNvPr id="6" name="Рисунок 5"/>
          <p:cNvPicPr>
            <a:picLocks noChangeAspect="1"/>
          </p:cNvPicPr>
          <p:nvPr/>
        </p:nvPicPr>
        <p:blipFill>
          <a:blip r:embed="rId5"/>
          <a:stretch>
            <a:fillRect/>
          </a:stretch>
        </p:blipFill>
        <p:spPr>
          <a:xfrm>
            <a:off x="7825974" y="3602038"/>
            <a:ext cx="4040444" cy="2675429"/>
          </a:xfrm>
          <a:prstGeom prst="rect">
            <a:avLst/>
          </a:prstGeom>
        </p:spPr>
      </p:pic>
      <p:pic>
        <p:nvPicPr>
          <p:cNvPr id="7" name="Рисунок 6"/>
          <p:cNvPicPr>
            <a:picLocks noChangeAspect="1"/>
          </p:cNvPicPr>
          <p:nvPr/>
        </p:nvPicPr>
        <p:blipFill>
          <a:blip r:embed="rId6"/>
          <a:stretch>
            <a:fillRect/>
          </a:stretch>
        </p:blipFill>
        <p:spPr>
          <a:xfrm>
            <a:off x="683112" y="3885554"/>
            <a:ext cx="4781127" cy="2744491"/>
          </a:xfrm>
          <a:prstGeom prst="rect">
            <a:avLst/>
          </a:prstGeom>
        </p:spPr>
      </p:pic>
    </p:spTree>
    <p:extLst>
      <p:ext uri="{BB962C8B-B14F-4D97-AF65-F5344CB8AC3E}">
        <p14:creationId xmlns:p14="http://schemas.microsoft.com/office/powerpoint/2010/main" val="1111665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166254" y="348095"/>
            <a:ext cx="4553527" cy="3161868"/>
          </a:xfrm>
          <a:prstGeom prst="rect">
            <a:avLst/>
          </a:prstGeom>
        </p:spPr>
      </p:pic>
      <p:pic>
        <p:nvPicPr>
          <p:cNvPr id="5" name="Рисунок 4"/>
          <p:cNvPicPr>
            <a:picLocks noChangeAspect="1"/>
          </p:cNvPicPr>
          <p:nvPr/>
        </p:nvPicPr>
        <p:blipFill>
          <a:blip r:embed="rId4"/>
          <a:stretch>
            <a:fillRect/>
          </a:stretch>
        </p:blipFill>
        <p:spPr>
          <a:xfrm>
            <a:off x="5902036" y="400484"/>
            <a:ext cx="5527963" cy="3109479"/>
          </a:xfrm>
          <a:prstGeom prst="rect">
            <a:avLst/>
          </a:prstGeom>
        </p:spPr>
      </p:pic>
    </p:spTree>
    <p:extLst>
      <p:ext uri="{BB962C8B-B14F-4D97-AF65-F5344CB8AC3E}">
        <p14:creationId xmlns:p14="http://schemas.microsoft.com/office/powerpoint/2010/main" val="4030997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68528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207819" y="498763"/>
            <a:ext cx="6354619" cy="3574473"/>
          </a:xfrm>
          <a:prstGeom prst="rect">
            <a:avLst/>
          </a:prstGeom>
        </p:spPr>
      </p:pic>
      <p:pic>
        <p:nvPicPr>
          <p:cNvPr id="5" name="Рисунок 4"/>
          <p:cNvPicPr>
            <a:picLocks noChangeAspect="1"/>
          </p:cNvPicPr>
          <p:nvPr/>
        </p:nvPicPr>
        <p:blipFill>
          <a:blip r:embed="rId4"/>
          <a:stretch>
            <a:fillRect/>
          </a:stretch>
        </p:blipFill>
        <p:spPr>
          <a:xfrm>
            <a:off x="6096000" y="3107359"/>
            <a:ext cx="5788378" cy="3255962"/>
          </a:xfrm>
          <a:prstGeom prst="rect">
            <a:avLst/>
          </a:prstGeom>
        </p:spPr>
      </p:pic>
    </p:spTree>
    <p:extLst>
      <p:ext uri="{BB962C8B-B14F-4D97-AF65-F5344CB8AC3E}">
        <p14:creationId xmlns:p14="http://schemas.microsoft.com/office/powerpoint/2010/main" val="3750670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2174558"/>
            <a:ext cx="12578079" cy="3027047"/>
          </a:xfrm>
          <a:prstGeom prst="rect">
            <a:avLst/>
          </a:prstGeom>
        </p:spPr>
        <p:txBody>
          <a:bodyPr wrap="square">
            <a:spAutoFit/>
          </a:bodyPr>
          <a:lstStyle/>
          <a:p>
            <a:pPr algn="ctr">
              <a:lnSpc>
                <a:spcPct val="107000"/>
              </a:lnSpc>
              <a:spcAft>
                <a:spcPts val="0"/>
              </a:spcAft>
            </a:pPr>
            <a:r>
              <a:rPr lang="ru-RU"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Автор-составитель:</a:t>
            </a:r>
            <a:r>
              <a:rPr lang="ru-RU"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36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Похолкова</a:t>
            </a:r>
            <a:r>
              <a:rPr lang="ru-RU" sz="36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Т.А</a:t>
            </a:r>
            <a:r>
              <a:rPr lang="ru-RU" sz="36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36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Вид проекта:</a:t>
            </a:r>
            <a:r>
              <a:rPr lang="ru-RU"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познавательно-творческий</a:t>
            </a:r>
            <a:endParaRPr lang="ru-RU" sz="36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Продолжительность проекта:</a:t>
            </a:r>
            <a:r>
              <a:rPr lang="ru-RU"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краткосрочный</a:t>
            </a:r>
            <a:endParaRPr lang="ru-RU" sz="36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Участники проекта:</a:t>
            </a:r>
            <a:r>
              <a:rPr lang="ru-RU"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воспитанники подготовительной группы, воспитатель, родители</a:t>
            </a:r>
            <a:endParaRPr lang="ru-RU"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6521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0"/>
            <a:ext cx="7296008" cy="646331"/>
          </a:xfrm>
          <a:prstGeom prst="rect">
            <a:avLst/>
          </a:prstGeom>
        </p:spPr>
        <p:txBody>
          <a:bodyPr wrap="square">
            <a:spAutoFit/>
          </a:bodyPr>
          <a:lstStyle/>
          <a:p>
            <a:r>
              <a:rPr lang="ru-RU" sz="3600" b="1" dirty="0">
                <a:solidFill>
                  <a:srgbClr val="002060"/>
                </a:solidFill>
              </a:rPr>
              <a:t>Актуальность проекта:</a:t>
            </a:r>
          </a:p>
        </p:txBody>
      </p:sp>
      <p:sp>
        <p:nvSpPr>
          <p:cNvPr id="5" name="Прямоугольник 4"/>
          <p:cNvSpPr/>
          <p:nvPr/>
        </p:nvSpPr>
        <p:spPr>
          <a:xfrm>
            <a:off x="182880" y="1028343"/>
            <a:ext cx="11805920" cy="4524315"/>
          </a:xfrm>
          <a:prstGeom prst="rect">
            <a:avLst/>
          </a:prstGeom>
        </p:spPr>
        <p:txBody>
          <a:bodyPr wrap="square">
            <a:spAutoFit/>
          </a:bodyPr>
          <a:lstStyle/>
          <a:p>
            <a:r>
              <a:rPr lang="ru-RU" sz="2400" dirty="0">
                <a:solidFill>
                  <a:srgbClr val="002060"/>
                </a:solidFill>
              </a:rPr>
              <a:t>Когда мы говорим о России и ее культурном наследии, первое имя, которое вспоминается большинству – имя Александра Сергеевича Пушкина - одного из ярких творцов художественных образов, доступных пониманию детей. Чрезвычайно велика педагогическая ценность сказок великого русского поэта в формировании эстетически нравственной личности ребёнка.</a:t>
            </a:r>
          </a:p>
          <a:p>
            <a:r>
              <a:rPr lang="ru-RU" sz="2400" dirty="0">
                <a:solidFill>
                  <a:srgbClr val="002060"/>
                </a:solidFill>
              </a:rPr>
              <a:t>Анализ бесед с родителями показал, что лишь малая часть последних читают ребятам сказки А.С. Пушкина, считая их недоступными пониманию детей дошкольного возраста. Мы же предполагаем, что благодаря изучению творчества великого русского поэта содействуем появлению у детей стремления к постоянному общению с книгой, развиваем способность наслаждаться художественным словом, учим уместно употреблять в речи образные выражения, создаём ситуации, способствующие возникновению интереса к изучению творчества и других писателей</a:t>
            </a:r>
            <a:r>
              <a:rPr lang="ru-RU" sz="2400" dirty="0"/>
              <a:t>.</a:t>
            </a:r>
          </a:p>
        </p:txBody>
      </p:sp>
    </p:spTree>
    <p:extLst>
      <p:ext uri="{BB962C8B-B14F-4D97-AF65-F5344CB8AC3E}">
        <p14:creationId xmlns:p14="http://schemas.microsoft.com/office/powerpoint/2010/main" val="2781561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5120" y="474345"/>
            <a:ext cx="11480800" cy="4708981"/>
          </a:xfrm>
          <a:prstGeom prst="rect">
            <a:avLst/>
          </a:prstGeom>
        </p:spPr>
        <p:txBody>
          <a:bodyPr wrap="square">
            <a:spAutoFit/>
          </a:bodyPr>
          <a:lstStyle/>
          <a:p>
            <a:r>
              <a:rPr lang="ru-RU" dirty="0">
                <a:solidFill>
                  <a:srgbClr val="FF0000"/>
                </a:solidFill>
              </a:rPr>
              <a:t>Цель проекта</a:t>
            </a:r>
            <a:r>
              <a:rPr lang="ru-RU" dirty="0"/>
              <a:t>: </a:t>
            </a:r>
            <a:r>
              <a:rPr lang="ru-RU" sz="2000" b="1" dirty="0">
                <a:solidFill>
                  <a:srgbClr val="002060"/>
                </a:solidFill>
              </a:rPr>
              <a:t>создание условий для приобщения детей старшего дошкольного возраста к русской классической литературе посредством знакомства с творчеством А.С. Пушкина.</a:t>
            </a:r>
          </a:p>
          <a:p>
            <a:r>
              <a:rPr lang="ru-RU" sz="2000" b="1" dirty="0">
                <a:solidFill>
                  <a:srgbClr val="002060"/>
                </a:solidFill>
              </a:rPr>
              <a:t>Задачи проекта:</a:t>
            </a:r>
          </a:p>
          <a:p>
            <a:r>
              <a:rPr lang="ru-RU" sz="2000" b="1" dirty="0">
                <a:solidFill>
                  <a:srgbClr val="002060"/>
                </a:solidFill>
              </a:rPr>
              <a:t>•	формировать интерес к книгам, литературным произведениям;</a:t>
            </a:r>
          </a:p>
          <a:p>
            <a:r>
              <a:rPr lang="ru-RU" sz="2000" b="1" dirty="0">
                <a:solidFill>
                  <a:srgbClr val="002060"/>
                </a:solidFill>
              </a:rPr>
              <a:t>•	прививать любовь к родному языку;</a:t>
            </a:r>
          </a:p>
          <a:p>
            <a:r>
              <a:rPr lang="ru-RU" sz="2000" b="1" dirty="0">
                <a:solidFill>
                  <a:srgbClr val="002060"/>
                </a:solidFill>
              </a:rPr>
              <a:t>•	познакомить детей с творчеством великого русского поэта и писателя А.С. Пушкина;</a:t>
            </a:r>
          </a:p>
          <a:p>
            <a:r>
              <a:rPr lang="ru-RU" sz="2000" b="1" dirty="0">
                <a:solidFill>
                  <a:srgbClr val="002060"/>
                </a:solidFill>
              </a:rPr>
              <a:t>•	воспитывать умение слушать, понимать и воспринимать литературные произведения, эмоционально откликаться на них;</a:t>
            </a:r>
          </a:p>
          <a:p>
            <a:r>
              <a:rPr lang="ru-RU" sz="2000" b="1" dirty="0">
                <a:solidFill>
                  <a:srgbClr val="002060"/>
                </a:solidFill>
              </a:rPr>
              <a:t>•	способствовать развитию свободного общения со взрослыми и сверстниками в ходе реализации проекта;</a:t>
            </a:r>
          </a:p>
          <a:p>
            <a:r>
              <a:rPr lang="ru-RU" sz="2000" b="1" dirty="0">
                <a:solidFill>
                  <a:srgbClr val="002060"/>
                </a:solidFill>
              </a:rPr>
              <a:t>•	развивать элементы творчества, учить использовать прочитанное в других видах деятельности</a:t>
            </a:r>
          </a:p>
          <a:p>
            <a:r>
              <a:rPr lang="ru-RU" sz="2000" b="1" dirty="0">
                <a:solidFill>
                  <a:srgbClr val="002060"/>
                </a:solidFill>
              </a:rPr>
              <a:t>•	Совершенствовать умение передавать в лепке образы, развивать творческое воображение;</a:t>
            </a:r>
          </a:p>
          <a:p>
            <a:r>
              <a:rPr lang="ru-RU" sz="2000" b="1" dirty="0">
                <a:solidFill>
                  <a:srgbClr val="002060"/>
                </a:solidFill>
              </a:rPr>
              <a:t>•	Развивать мелкую моторику;</a:t>
            </a:r>
          </a:p>
          <a:p>
            <a:r>
              <a:rPr lang="ru-RU" sz="2000" b="1" dirty="0">
                <a:solidFill>
                  <a:srgbClr val="002060"/>
                </a:solidFill>
              </a:rPr>
              <a:t>•	Закрепить знания о героях сказок Пушкина;</a:t>
            </a:r>
          </a:p>
        </p:txBody>
      </p:sp>
    </p:spTree>
    <p:extLst>
      <p:ext uri="{BB962C8B-B14F-4D97-AF65-F5344CB8AC3E}">
        <p14:creationId xmlns:p14="http://schemas.microsoft.com/office/powerpoint/2010/main" val="320823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7200" y="644236"/>
            <a:ext cx="8686800" cy="5016758"/>
          </a:xfrm>
          <a:prstGeom prst="rect">
            <a:avLst/>
          </a:prstGeom>
        </p:spPr>
        <p:txBody>
          <a:bodyPr wrap="square">
            <a:spAutoFit/>
          </a:bodyPr>
          <a:lstStyle/>
          <a:p>
            <a:r>
              <a:rPr lang="ru-RU" sz="3200" b="1" dirty="0">
                <a:solidFill>
                  <a:srgbClr val="002060"/>
                </a:solidFill>
              </a:rPr>
              <a:t>Основные формы реализации проекта:</a:t>
            </a:r>
          </a:p>
          <a:p>
            <a:r>
              <a:rPr lang="ru-RU" sz="3200" dirty="0">
                <a:solidFill>
                  <a:srgbClr val="002060"/>
                </a:solidFill>
              </a:rPr>
              <a:t>•	Знакомство с писателем, биографией;</a:t>
            </a:r>
          </a:p>
          <a:p>
            <a:r>
              <a:rPr lang="ru-RU" sz="3200" dirty="0">
                <a:solidFill>
                  <a:srgbClr val="002060"/>
                </a:solidFill>
              </a:rPr>
              <a:t>•	Рассматривание иллюстраций;</a:t>
            </a:r>
          </a:p>
          <a:p>
            <a:r>
              <a:rPr lang="ru-RU" sz="3200" dirty="0">
                <a:solidFill>
                  <a:srgbClr val="002060"/>
                </a:solidFill>
              </a:rPr>
              <a:t>•	Чтение художественной литературы;</a:t>
            </a:r>
          </a:p>
          <a:p>
            <a:r>
              <a:rPr lang="ru-RU" sz="3200" dirty="0">
                <a:solidFill>
                  <a:srgbClr val="002060"/>
                </a:solidFill>
              </a:rPr>
              <a:t>•	Просмотр сказок;</a:t>
            </a:r>
          </a:p>
          <a:p>
            <a:r>
              <a:rPr lang="ru-RU" sz="3200" dirty="0">
                <a:solidFill>
                  <a:srgbClr val="002060"/>
                </a:solidFill>
              </a:rPr>
              <a:t>•	Дидактические игры по сказкам </a:t>
            </a:r>
          </a:p>
          <a:p>
            <a:r>
              <a:rPr lang="ru-RU" sz="3200" dirty="0">
                <a:solidFill>
                  <a:srgbClr val="002060"/>
                </a:solidFill>
              </a:rPr>
              <a:t>•	Настольный театр;</a:t>
            </a:r>
          </a:p>
          <a:p>
            <a:r>
              <a:rPr lang="ru-RU" sz="3200" dirty="0">
                <a:solidFill>
                  <a:srgbClr val="002060"/>
                </a:solidFill>
              </a:rPr>
              <a:t>•	Раскраски и лепка героев;</a:t>
            </a:r>
          </a:p>
          <a:p>
            <a:r>
              <a:rPr lang="ru-RU" sz="3200" dirty="0">
                <a:solidFill>
                  <a:srgbClr val="002060"/>
                </a:solidFill>
              </a:rPr>
              <a:t>•	Викторина по сказкам;</a:t>
            </a:r>
          </a:p>
          <a:p>
            <a:r>
              <a:rPr lang="ru-RU" sz="3200" dirty="0">
                <a:solidFill>
                  <a:srgbClr val="002060"/>
                </a:solidFill>
              </a:rPr>
              <a:t>•	Работа с родителями</a:t>
            </a:r>
          </a:p>
        </p:txBody>
      </p:sp>
    </p:spTree>
    <p:extLst>
      <p:ext uri="{BB962C8B-B14F-4D97-AF65-F5344CB8AC3E}">
        <p14:creationId xmlns:p14="http://schemas.microsoft.com/office/powerpoint/2010/main" val="192953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61109" y="644236"/>
            <a:ext cx="8582891" cy="4524315"/>
          </a:xfrm>
          <a:prstGeom prst="rect">
            <a:avLst/>
          </a:prstGeom>
        </p:spPr>
        <p:txBody>
          <a:bodyPr wrap="square">
            <a:spAutoFit/>
          </a:bodyPr>
          <a:lstStyle/>
          <a:p>
            <a:r>
              <a:rPr lang="ru-RU" sz="2400" b="1" dirty="0">
                <a:solidFill>
                  <a:srgbClr val="C00000"/>
                </a:solidFill>
              </a:rPr>
              <a:t>Этапы проекта</a:t>
            </a:r>
          </a:p>
          <a:p>
            <a:r>
              <a:rPr lang="ru-RU" sz="2400" b="1" dirty="0">
                <a:solidFill>
                  <a:srgbClr val="002060"/>
                </a:solidFill>
              </a:rPr>
              <a:t>Проект включает три основных этапа:</a:t>
            </a:r>
          </a:p>
          <a:p>
            <a:r>
              <a:rPr lang="ru-RU" sz="2400" b="1" dirty="0">
                <a:solidFill>
                  <a:srgbClr val="002060"/>
                </a:solidFill>
              </a:rPr>
              <a:t>1-й этап. Подготовительный.</a:t>
            </a:r>
          </a:p>
          <a:p>
            <a:r>
              <a:rPr lang="ru-RU" sz="2400" b="1" dirty="0">
                <a:solidFill>
                  <a:srgbClr val="002060"/>
                </a:solidFill>
              </a:rPr>
              <a:t>•	постановка цели и задач для педагогов;</a:t>
            </a:r>
          </a:p>
          <a:p>
            <a:r>
              <a:rPr lang="ru-RU" sz="2400" b="1" dirty="0">
                <a:solidFill>
                  <a:srgbClr val="002060"/>
                </a:solidFill>
              </a:rPr>
              <a:t>•	изучение методической литературы;</a:t>
            </a:r>
          </a:p>
          <a:p>
            <a:r>
              <a:rPr lang="ru-RU" sz="2400" b="1" dirty="0">
                <a:solidFill>
                  <a:srgbClr val="002060"/>
                </a:solidFill>
              </a:rPr>
              <a:t>•	подбор аудио и видео материала по произведениям А.С. Пушкина, оформление презентации по биографии автора и викторины по сказкам поэта;</a:t>
            </a:r>
          </a:p>
          <a:p>
            <a:r>
              <a:rPr lang="ru-RU" sz="2400" b="1" dirty="0">
                <a:solidFill>
                  <a:srgbClr val="002060"/>
                </a:solidFill>
              </a:rPr>
              <a:t>•	создание проблемной ситуации для детей;</a:t>
            </a:r>
          </a:p>
          <a:p>
            <a:r>
              <a:rPr lang="ru-RU" sz="2400" b="1" dirty="0">
                <a:solidFill>
                  <a:srgbClr val="002060"/>
                </a:solidFill>
              </a:rPr>
              <a:t>•	беседы с детьми с целью выяснения, что они знают об А. С. Пушкине, что хотели бы еще узнать, откуда это можно узнать;</a:t>
            </a:r>
          </a:p>
        </p:txBody>
      </p:sp>
    </p:spTree>
    <p:extLst>
      <p:ext uri="{BB962C8B-B14F-4D97-AF65-F5344CB8AC3E}">
        <p14:creationId xmlns:p14="http://schemas.microsoft.com/office/powerpoint/2010/main" val="2200439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23455" y="519545"/>
            <a:ext cx="11118272" cy="5262979"/>
          </a:xfrm>
          <a:prstGeom prst="rect">
            <a:avLst/>
          </a:prstGeom>
        </p:spPr>
        <p:txBody>
          <a:bodyPr wrap="square">
            <a:spAutoFit/>
          </a:bodyPr>
          <a:lstStyle/>
          <a:p>
            <a:r>
              <a:rPr lang="ru-RU" sz="2400" b="1" dirty="0">
                <a:solidFill>
                  <a:srgbClr val="C00000"/>
                </a:solidFill>
              </a:rPr>
              <a:t>2-й этап. Основной.</a:t>
            </a:r>
          </a:p>
          <a:p>
            <a:r>
              <a:rPr lang="ru-RU" sz="2400" b="1" dirty="0">
                <a:solidFill>
                  <a:srgbClr val="002060"/>
                </a:solidFill>
              </a:rPr>
              <a:t>Рассказ воспитателя о поэте с использованием средств ИКТ;</a:t>
            </a:r>
          </a:p>
          <a:p>
            <a:r>
              <a:rPr lang="ru-RU" sz="2400" b="1" dirty="0">
                <a:solidFill>
                  <a:srgbClr val="002060"/>
                </a:solidFill>
              </a:rPr>
              <a:t>•	чтение сказок А.С. Пушкина;</a:t>
            </a:r>
          </a:p>
          <a:p>
            <a:r>
              <a:rPr lang="ru-RU" sz="2400" b="1" dirty="0">
                <a:solidFill>
                  <a:srgbClr val="002060"/>
                </a:solidFill>
              </a:rPr>
              <a:t>•	рассматривание и сравнение иллюстраций разных художников в детских книгах различных изданий;</a:t>
            </a:r>
          </a:p>
          <a:p>
            <a:r>
              <a:rPr lang="ru-RU" sz="2400" b="1" dirty="0">
                <a:solidFill>
                  <a:srgbClr val="002060"/>
                </a:solidFill>
              </a:rPr>
              <a:t>•	чтение и разучивание отрывков стихотворений А.С. Пушкина о разных временах года;</a:t>
            </a:r>
          </a:p>
          <a:p>
            <a:r>
              <a:rPr lang="ru-RU" sz="2400" b="1" dirty="0">
                <a:solidFill>
                  <a:srgbClr val="002060"/>
                </a:solidFill>
              </a:rPr>
              <a:t>Пушкинская игротека – дидактические игры по произведениям А.С. Пушкина (“Какой сказочный герой лишний?”, “Найди предметы из сказок Пушкина” и др.);</a:t>
            </a:r>
          </a:p>
          <a:p>
            <a:r>
              <a:rPr lang="ru-RU" sz="2400" b="1" dirty="0">
                <a:solidFill>
                  <a:srgbClr val="002060"/>
                </a:solidFill>
              </a:rPr>
              <a:t>•	оформление выставки детских работ по сказкам </a:t>
            </a:r>
            <a:r>
              <a:rPr lang="ru-RU" sz="2400" b="1" dirty="0" err="1">
                <a:solidFill>
                  <a:srgbClr val="002060"/>
                </a:solidFill>
              </a:rPr>
              <a:t>А.С.Пушкина</a:t>
            </a:r>
            <a:r>
              <a:rPr lang="ru-RU" sz="2400" b="1" dirty="0">
                <a:solidFill>
                  <a:srgbClr val="002060"/>
                </a:solidFill>
              </a:rPr>
              <a:t>;</a:t>
            </a:r>
          </a:p>
          <a:p>
            <a:r>
              <a:rPr lang="ru-RU" sz="2400" b="1" dirty="0">
                <a:solidFill>
                  <a:srgbClr val="002060"/>
                </a:solidFill>
              </a:rPr>
              <a:t>•	слушание музыкальных произведений: “Три чуда: Белка, Богатыри, Царевна Лебедь”; “Полет шмеля”; “Океан море” Н. Римского-Корсакова; “Аквариум”, “Лебедь”, “Танец Золотой рыбки” К. Сен-Санса из цикла “Карнавал животных”;</a:t>
            </a:r>
          </a:p>
        </p:txBody>
      </p:sp>
    </p:spTree>
    <p:extLst>
      <p:ext uri="{BB962C8B-B14F-4D97-AF65-F5344CB8AC3E}">
        <p14:creationId xmlns:p14="http://schemas.microsoft.com/office/powerpoint/2010/main" val="54456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27363" y="498764"/>
            <a:ext cx="11014363" cy="4401205"/>
          </a:xfrm>
          <a:prstGeom prst="rect">
            <a:avLst/>
          </a:prstGeom>
        </p:spPr>
        <p:txBody>
          <a:bodyPr wrap="square">
            <a:spAutoFit/>
          </a:bodyPr>
          <a:lstStyle/>
          <a:p>
            <a:r>
              <a:rPr lang="ru-RU" dirty="0"/>
              <a:t>•	</a:t>
            </a:r>
            <a:r>
              <a:rPr lang="ru-RU" sz="2800" b="1" dirty="0">
                <a:solidFill>
                  <a:srgbClr val="002060"/>
                </a:solidFill>
              </a:rPr>
              <a:t>создание образов героев пушкинских сказок в различных техниках:</a:t>
            </a:r>
          </a:p>
          <a:p>
            <a:r>
              <a:rPr lang="ru-RU" sz="2800" b="1" dirty="0">
                <a:solidFill>
                  <a:srgbClr val="002060"/>
                </a:solidFill>
              </a:rPr>
              <a:t>•	лепка из пластилина «Белка песенки поет, да орешки все </a:t>
            </a:r>
            <a:r>
              <a:rPr lang="ru-RU" sz="2800" b="1" dirty="0" err="1">
                <a:solidFill>
                  <a:srgbClr val="002060"/>
                </a:solidFill>
              </a:rPr>
              <a:t>грезет</a:t>
            </a:r>
            <a:r>
              <a:rPr lang="ru-RU" sz="2800" b="1" dirty="0">
                <a:solidFill>
                  <a:srgbClr val="002060"/>
                </a:solidFill>
              </a:rPr>
              <a:t>»</a:t>
            </a:r>
          </a:p>
          <a:p>
            <a:r>
              <a:rPr lang="ru-RU" sz="2800" b="1" dirty="0">
                <a:solidFill>
                  <a:srgbClr val="002060"/>
                </a:solidFill>
              </a:rPr>
              <a:t>•	конструирование и аппликация из бумаги “Флот царя </a:t>
            </a:r>
            <a:r>
              <a:rPr lang="ru-RU" sz="2800" b="1" dirty="0" err="1">
                <a:solidFill>
                  <a:srgbClr val="002060"/>
                </a:solidFill>
              </a:rPr>
              <a:t>Салтана</a:t>
            </a:r>
            <a:r>
              <a:rPr lang="ru-RU" sz="2800" b="1" dirty="0">
                <a:solidFill>
                  <a:srgbClr val="002060"/>
                </a:solidFill>
              </a:rPr>
              <a:t>”, из строительного материала “Сказочные дворцы”</a:t>
            </a:r>
          </a:p>
          <a:p>
            <a:r>
              <a:rPr lang="ru-RU" sz="2800" b="1" dirty="0">
                <a:solidFill>
                  <a:srgbClr val="002060"/>
                </a:solidFill>
              </a:rPr>
              <a:t>•	рисование “У лукоморья дуб зеленый”, “Петушок с высокой спицы...”, “Царство золотой рыбки” и др.</a:t>
            </a:r>
          </a:p>
          <a:p>
            <a:r>
              <a:rPr lang="ru-RU" sz="2800" b="1" dirty="0">
                <a:solidFill>
                  <a:srgbClr val="002060"/>
                </a:solidFill>
              </a:rPr>
              <a:t>•	составление словаря трудных слов</a:t>
            </a:r>
          </a:p>
          <a:p>
            <a:r>
              <a:rPr lang="ru-RU" sz="2800" b="1" dirty="0">
                <a:solidFill>
                  <a:srgbClr val="002060"/>
                </a:solidFill>
              </a:rPr>
              <a:t>•	Соберите из слова из сказок </a:t>
            </a:r>
            <a:r>
              <a:rPr lang="ru-RU" sz="2800" b="1" dirty="0" err="1">
                <a:solidFill>
                  <a:srgbClr val="002060"/>
                </a:solidFill>
              </a:rPr>
              <a:t>А.С.Пушкина</a:t>
            </a:r>
            <a:r>
              <a:rPr lang="ru-RU" sz="2800" b="1" dirty="0">
                <a:solidFill>
                  <a:srgbClr val="002060"/>
                </a:solidFill>
              </a:rPr>
              <a:t> </a:t>
            </a:r>
          </a:p>
        </p:txBody>
      </p:sp>
    </p:spTree>
    <p:extLst>
      <p:ext uri="{BB962C8B-B14F-4D97-AF65-F5344CB8AC3E}">
        <p14:creationId xmlns:p14="http://schemas.microsoft.com/office/powerpoint/2010/main" val="112824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85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0164" y="612845"/>
            <a:ext cx="11575472" cy="5632311"/>
          </a:xfrm>
          <a:prstGeom prst="rect">
            <a:avLst/>
          </a:prstGeom>
        </p:spPr>
        <p:txBody>
          <a:bodyPr wrap="square">
            <a:spAutoFit/>
          </a:bodyPr>
          <a:lstStyle/>
          <a:p>
            <a:r>
              <a:rPr lang="ru-RU" sz="2400" b="1" dirty="0">
                <a:solidFill>
                  <a:srgbClr val="002060"/>
                </a:solidFill>
              </a:rPr>
              <a:t>3-й этап. Обобщающий (заключительный).</a:t>
            </a:r>
          </a:p>
          <a:p>
            <a:r>
              <a:rPr lang="ru-RU" sz="2400" b="1" dirty="0">
                <a:solidFill>
                  <a:srgbClr val="002060"/>
                </a:solidFill>
              </a:rPr>
              <a:t>Организация викторины по сказкам Александра Сергеевича Пушкина с награждением всех участников и победителей:</a:t>
            </a:r>
          </a:p>
          <a:p>
            <a:r>
              <a:rPr lang="ru-RU" sz="2400" b="1" dirty="0">
                <a:solidFill>
                  <a:srgbClr val="002060"/>
                </a:solidFill>
              </a:rPr>
              <a:t>•	оформление фото выставки по следам проекта;</a:t>
            </a:r>
          </a:p>
          <a:p>
            <a:r>
              <a:rPr lang="ru-RU" sz="2400" b="1" dirty="0">
                <a:solidFill>
                  <a:srgbClr val="002060"/>
                </a:solidFill>
              </a:rPr>
              <a:t>•	обобщение результатов, подведение итогов совместной деятельности.</a:t>
            </a:r>
          </a:p>
          <a:p>
            <a:r>
              <a:rPr lang="ru-RU" sz="2400" b="1" dirty="0">
                <a:solidFill>
                  <a:srgbClr val="002060"/>
                </a:solidFill>
              </a:rPr>
              <a:t>Предполагаемые результаты:</a:t>
            </a:r>
          </a:p>
          <a:p>
            <a:r>
              <a:rPr lang="ru-RU" sz="2400" b="1" dirty="0">
                <a:solidFill>
                  <a:srgbClr val="002060"/>
                </a:solidFill>
              </a:rPr>
              <a:t>•	Развитие интереса к творчеству А.С. Пушкина, к русской литературе.</a:t>
            </a:r>
          </a:p>
          <a:p>
            <a:r>
              <a:rPr lang="ru-RU" sz="2400" b="1" dirty="0">
                <a:solidFill>
                  <a:srgbClr val="002060"/>
                </a:solidFill>
              </a:rPr>
              <a:t>•	Развитие у детей познавательной активности, творческих способностей, коммуникативных навыков.</a:t>
            </a:r>
          </a:p>
          <a:p>
            <a:r>
              <a:rPr lang="ru-RU" sz="2400" b="1" dirty="0">
                <a:solidFill>
                  <a:srgbClr val="002060"/>
                </a:solidFill>
              </a:rPr>
              <a:t>•	Расширение кругозора.</a:t>
            </a:r>
          </a:p>
          <a:p>
            <a:r>
              <a:rPr lang="ru-RU" sz="2400" b="1" dirty="0">
                <a:solidFill>
                  <a:srgbClr val="002060"/>
                </a:solidFill>
              </a:rPr>
              <a:t>•	Совершенствование звукопроизношения, выразительности и связной речи детей.</a:t>
            </a:r>
          </a:p>
          <a:p>
            <a:r>
              <a:rPr lang="ru-RU" sz="2400" b="1" dirty="0">
                <a:solidFill>
                  <a:srgbClr val="002060"/>
                </a:solidFill>
              </a:rPr>
              <a:t>•	Содействие творческому развитию детей, развитию творческих способностей.</a:t>
            </a:r>
          </a:p>
          <a:p>
            <a:r>
              <a:rPr lang="ru-RU" sz="2400" b="1" dirty="0">
                <a:solidFill>
                  <a:srgbClr val="002060"/>
                </a:solidFill>
              </a:rPr>
              <a:t>•	Формирование и развитие эмоциональной отзывчивости.</a:t>
            </a:r>
          </a:p>
          <a:p>
            <a:r>
              <a:rPr lang="ru-RU" sz="2400" b="1" dirty="0">
                <a:solidFill>
                  <a:srgbClr val="002060"/>
                </a:solidFill>
              </a:rPr>
              <a:t>•	Гармонизация отношений между взрослыми и детьми.</a:t>
            </a:r>
          </a:p>
        </p:txBody>
      </p:sp>
    </p:spTree>
    <p:extLst>
      <p:ext uri="{BB962C8B-B14F-4D97-AF65-F5344CB8AC3E}">
        <p14:creationId xmlns:p14="http://schemas.microsoft.com/office/powerpoint/2010/main" val="288427714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235</Words>
  <Application>Microsoft Office PowerPoint</Application>
  <PresentationFormat>Широкоэкранный</PresentationFormat>
  <Paragraphs>67</Paragraphs>
  <Slides>12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Татьяна</dc:creator>
  <cp:lastModifiedBy>Татьяна</cp:lastModifiedBy>
  <cp:revision>5</cp:revision>
  <dcterms:created xsi:type="dcterms:W3CDTF">2025-06-22T14:52:43Z</dcterms:created>
  <dcterms:modified xsi:type="dcterms:W3CDTF">2025-06-24T15:47:27Z</dcterms:modified>
</cp:coreProperties>
</file>